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5"/>
  </p:notesMasterIdLst>
  <p:sldIdLst>
    <p:sldId id="256" r:id="rId2"/>
    <p:sldId id="257" r:id="rId3"/>
    <p:sldId id="258" r:id="rId4"/>
    <p:sldId id="326" r:id="rId5"/>
    <p:sldId id="331" r:id="rId6"/>
    <p:sldId id="259" r:id="rId7"/>
    <p:sldId id="260" r:id="rId8"/>
    <p:sldId id="319" r:id="rId9"/>
    <p:sldId id="264" r:id="rId10"/>
    <p:sldId id="265" r:id="rId11"/>
    <p:sldId id="266" r:id="rId12"/>
    <p:sldId id="267" r:id="rId13"/>
    <p:sldId id="342" r:id="rId14"/>
    <p:sldId id="270" r:id="rId15"/>
    <p:sldId id="268" r:id="rId16"/>
    <p:sldId id="269" r:id="rId17"/>
    <p:sldId id="271" r:id="rId18"/>
    <p:sldId id="343" r:id="rId19"/>
    <p:sldId id="344" r:id="rId20"/>
    <p:sldId id="345" r:id="rId21"/>
    <p:sldId id="347" r:id="rId22"/>
    <p:sldId id="346" r:id="rId23"/>
    <p:sldId id="293" r:id="rId24"/>
    <p:sldId id="291" r:id="rId25"/>
    <p:sldId id="328" r:id="rId26"/>
    <p:sldId id="294" r:id="rId27"/>
    <p:sldId id="295" r:id="rId28"/>
    <p:sldId id="339" r:id="rId29"/>
    <p:sldId id="296" r:id="rId30"/>
    <p:sldId id="297" r:id="rId31"/>
    <p:sldId id="327" r:id="rId32"/>
    <p:sldId id="336" r:id="rId33"/>
    <p:sldId id="322" r:id="rId34"/>
    <p:sldId id="323" r:id="rId35"/>
    <p:sldId id="337" r:id="rId36"/>
    <p:sldId id="338" r:id="rId37"/>
    <p:sldId id="299" r:id="rId38"/>
    <p:sldId id="300" r:id="rId39"/>
    <p:sldId id="301" r:id="rId40"/>
    <p:sldId id="302" r:id="rId41"/>
    <p:sldId id="303" r:id="rId42"/>
    <p:sldId id="304" r:id="rId43"/>
    <p:sldId id="306" r:id="rId44"/>
    <p:sldId id="308" r:id="rId45"/>
    <p:sldId id="330" r:id="rId46"/>
    <p:sldId id="329" r:id="rId47"/>
    <p:sldId id="307" r:id="rId48"/>
    <p:sldId id="305" r:id="rId49"/>
    <p:sldId id="272" r:id="rId50"/>
    <p:sldId id="340" r:id="rId51"/>
    <p:sldId id="273" r:id="rId52"/>
    <p:sldId id="274" r:id="rId53"/>
    <p:sldId id="341" r:id="rId5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27257382-5D3E-49D0-A319-8F426B782913}">
          <p14:sldIdLst>
            <p14:sldId id="256"/>
            <p14:sldId id="257"/>
            <p14:sldId id="258"/>
            <p14:sldId id="326"/>
            <p14:sldId id="331"/>
            <p14:sldId id="259"/>
            <p14:sldId id="260"/>
            <p14:sldId id="319"/>
            <p14:sldId id="264"/>
            <p14:sldId id="265"/>
            <p14:sldId id="266"/>
            <p14:sldId id="267"/>
            <p14:sldId id="342"/>
            <p14:sldId id="270"/>
            <p14:sldId id="268"/>
            <p14:sldId id="269"/>
            <p14:sldId id="271"/>
            <p14:sldId id="343"/>
            <p14:sldId id="344"/>
            <p14:sldId id="345"/>
            <p14:sldId id="347"/>
            <p14:sldId id="346"/>
            <p14:sldId id="293"/>
            <p14:sldId id="291"/>
            <p14:sldId id="328"/>
            <p14:sldId id="294"/>
            <p14:sldId id="295"/>
            <p14:sldId id="339"/>
            <p14:sldId id="296"/>
            <p14:sldId id="297"/>
            <p14:sldId id="327"/>
            <p14:sldId id="336"/>
            <p14:sldId id="322"/>
            <p14:sldId id="323"/>
            <p14:sldId id="337"/>
            <p14:sldId id="338"/>
            <p14:sldId id="299"/>
            <p14:sldId id="300"/>
            <p14:sldId id="301"/>
            <p14:sldId id="302"/>
            <p14:sldId id="303"/>
            <p14:sldId id="304"/>
            <p14:sldId id="306"/>
            <p14:sldId id="308"/>
            <p14:sldId id="330"/>
            <p14:sldId id="329"/>
            <p14:sldId id="307"/>
            <p14:sldId id="305"/>
            <p14:sldId id="272"/>
            <p14:sldId id="340"/>
            <p14:sldId id="273"/>
            <p14:sldId id="274"/>
            <p14:sldId id="34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C7E7"/>
    <a:srgbClr val="C00000"/>
    <a:srgbClr val="92D050"/>
    <a:srgbClr val="D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54" autoAdjust="0"/>
    <p:restoredTop sz="94660"/>
  </p:normalViewPr>
  <p:slideViewPr>
    <p:cSldViewPr snapToGrid="0">
      <p:cViewPr varScale="1">
        <p:scale>
          <a:sx n="48" d="100"/>
          <a:sy n="48" d="100"/>
        </p:scale>
        <p:origin x="44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267534-9032-48AB-9BD4-8FC2A4AA4B32}" type="datetimeFigureOut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AA69FF-5E0F-43AA-A242-E017C2305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7563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A69FF-5E0F-43AA-A242-E017C2305BE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50651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90060E-DF8D-4FB7-B286-842DF054EF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F8EB86B-E6A3-4213-9021-3CF3C84EAA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E83FB3-8067-49E5-8F1E-B929B50D9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0525-4446-454C-9BC2-CF976A9E4B4A}" type="datetimeFigureOut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B1EFE4-488D-42A4-B1D5-56975A428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E2155D-204F-49B2-AEB6-6F7E8159B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FF0D-F8C7-4543-8B4D-708578D672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232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1C820-1AB2-4EF5-8ED2-2B22A38EB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E9E16A3-3671-4DFC-96A5-0C3B4E61BA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D65BAB-10B2-4B82-86FF-F0425E036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0525-4446-454C-9BC2-CF976A9E4B4A}" type="datetimeFigureOut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5BF9DC-DD82-41A3-A4CF-7249AF809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3D93CC-7614-415F-9676-FDE00DA0C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FF0D-F8C7-4543-8B4D-708578D672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8166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03AE895-9BBA-430D-85DC-FD42BAFA56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6155911-2466-4673-9721-DAAB75578D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4B58DF-EE91-438E-A7A8-5CA9571C0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0525-4446-454C-9BC2-CF976A9E4B4A}" type="datetimeFigureOut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DF108C-4A41-483A-A3DB-0FB39EB6F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FCA2BB-82DC-4366-9563-A97A72FF9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FF0D-F8C7-4543-8B4D-708578D672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4161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275A05-7C86-4E54-A00E-266952D2B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E6C438-7DB3-4354-9390-7CCB696567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0FBE5E-726B-495B-B5A0-62498C673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0525-4446-454C-9BC2-CF976A9E4B4A}" type="datetimeFigureOut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DA2AA0-35C6-44FA-B0CB-B6F916D32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BF441F-2363-4EFC-A086-B1E41A3EC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FF0D-F8C7-4543-8B4D-708578D672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942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6BFC6C-8776-4197-9F45-C16C03953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778AEF7-1B4D-4710-B495-D0F2B084F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CE7800-C9B4-45C5-BDBD-AE59C6603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0525-4446-454C-9BC2-CF976A9E4B4A}" type="datetimeFigureOut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506EC2-94C0-4515-93CF-F18BB1488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A96AF4-EF94-42D9-A7C7-1F2FF0A46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FF0D-F8C7-4543-8B4D-708578D672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6211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2F92BD-906D-4615-B708-6162EB751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691B21-7522-402A-8BB2-C8EAC3540A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02E5D7D-3FAC-48E1-BCE9-2F87C36095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DBDF62-D267-4EA6-863E-5D76B95BC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0525-4446-454C-9BC2-CF976A9E4B4A}" type="datetimeFigureOut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646844-7DB7-4E49-9372-CFB9A5100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DE4064-7D08-4999-AB34-D98A588EC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FF0D-F8C7-4543-8B4D-708578D672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0803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B299F2-EA43-4659-8DD5-B87EB3493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B23E4D-E44D-4F41-AD6A-72B36E457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AF1B7B4-F93E-4F64-BAF8-4F2397AE82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6C34A27-D172-455A-BA89-3C1CBF49EB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535B228-72AB-4228-B777-164BE5464C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A76A743-4F9E-47ED-940E-C80A61F2B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0525-4446-454C-9BC2-CF976A9E4B4A}" type="datetimeFigureOut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DEA06D5-30CC-4AAD-85C6-7109B1056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CE9585A-5859-441C-A5B7-0449A57F8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FF0D-F8C7-4543-8B4D-708578D672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7333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C49E98-E76D-48D0-9EB7-3D7A772C6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201E366-9929-48E5-B110-75D53F83D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0525-4446-454C-9BC2-CF976A9E4B4A}" type="datetimeFigureOut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ED0942A-33CF-4C02-9626-8502341A9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B3EBDED-94F7-4F98-AF7E-27E09A786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FF0D-F8C7-4543-8B4D-708578D672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1553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5C28B3E-1646-4237-ABAB-A9F2ECEEA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0525-4446-454C-9BC2-CF976A9E4B4A}" type="datetimeFigureOut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81EB74C-755D-4014-AC61-D6414621D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383F004-A367-47F3-A31B-D4A8B0037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FF0D-F8C7-4543-8B4D-708578D672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7667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ABB5BB-53F1-4CFD-B237-7E5940DB1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90BF87-0937-47E8-83CE-C806705A9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24B6BD4-9E51-4E23-97DF-27E9BF1F4D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BEF84C5-D77A-4B81-BABF-5D721DBDF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0525-4446-454C-9BC2-CF976A9E4B4A}" type="datetimeFigureOut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55D504-9DEF-43BA-9EF7-E37F114AF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C5B699-84C0-418B-B848-6A1ED7B82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FF0D-F8C7-4543-8B4D-708578D672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278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70E8BA-6BC9-4506-B0A5-E766B01D0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09F5F2A-E3E9-4209-98DE-503EF85C18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60A28EA-FD88-41E3-822D-B594C36EDE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4259C0B-D24E-4CD4-8305-B5C87999A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0525-4446-454C-9BC2-CF976A9E4B4A}" type="datetimeFigureOut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4BB100-6697-4061-B1FC-105809E79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A37E2E-265D-48A7-8254-670676B06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FF0D-F8C7-4543-8B4D-708578D672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3362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D4956CA-39BD-4862-81CC-9CDAFDC59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92D133-AA00-42BE-9A77-20C0C71EC5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0F42C9-CB3C-4430-8731-4B5ABD2E72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A50525-4446-454C-9BC2-CF976A9E4B4A}" type="datetimeFigureOut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5EEBBA-0DBB-4A04-8FCE-7029B13E8A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375AC9-841E-4589-A225-AEC4E79953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02FF0D-F8C7-4543-8B4D-708578D672AF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AACD8FB-39D5-4B34-936E-37452CC327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159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" Target="slide4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mailto:your_email@example.com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" Target="slide24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" Target="slide4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ithub/gitignore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9D8079-0010-448B-9661-FC9BDE9769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교육자료 </a:t>
            </a:r>
            <a:r>
              <a:rPr lang="ko-KR" altLang="en-US" sz="2000" dirty="0"/>
              <a:t>상편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2C9B285-2ACB-44B0-A5E9-D866F2EC40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en-US" altLang="ko-KR" dirty="0"/>
              <a:t>2021.01 </a:t>
            </a:r>
            <a:r>
              <a:rPr lang="ko-KR" altLang="en-US" dirty="0"/>
              <a:t>제작</a:t>
            </a:r>
          </a:p>
        </p:txBody>
      </p:sp>
    </p:spTree>
    <p:extLst>
      <p:ext uri="{BB962C8B-B14F-4D97-AF65-F5344CB8AC3E}">
        <p14:creationId xmlns:p14="http://schemas.microsoft.com/office/powerpoint/2010/main" val="3420059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B0B0BF-4EA5-4529-95EB-208E40C14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기초 </a:t>
            </a:r>
            <a:r>
              <a:rPr lang="en-US" altLang="ko-KR" dirty="0"/>
              <a:t>– git add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C000AD-7017-4CE0-B081-2FEBC3F90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15650" cy="4351338"/>
          </a:xfrm>
        </p:spPr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b="1" dirty="0"/>
              <a:t>git add </a:t>
            </a:r>
            <a:r>
              <a:rPr lang="ko-KR" altLang="en-US" b="1" dirty="0"/>
              <a:t>파일</a:t>
            </a:r>
            <a:r>
              <a:rPr lang="en-US" altLang="ko-KR" b="1" dirty="0"/>
              <a:t>/</a:t>
            </a:r>
            <a:r>
              <a:rPr lang="ko-KR" altLang="en-US" b="1" dirty="0" err="1"/>
              <a:t>폴더명</a:t>
            </a:r>
            <a:r>
              <a:rPr lang="en-US" altLang="ko-KR" dirty="0"/>
              <a:t>: </a:t>
            </a:r>
            <a:r>
              <a:rPr lang="en-US" altLang="ko-KR" sz="2400" dirty="0"/>
              <a:t>git</a:t>
            </a:r>
            <a:r>
              <a:rPr lang="ko-KR" altLang="en-US" sz="2400" dirty="0"/>
              <a:t>에 올릴 준비가 된 파일을 </a:t>
            </a:r>
            <a:r>
              <a:rPr lang="en-US" altLang="ko-KR" sz="2400" dirty="0"/>
              <a:t>staging area</a:t>
            </a:r>
            <a:r>
              <a:rPr lang="ko-KR" altLang="en-US" sz="2400" dirty="0"/>
              <a:t>에 올림</a:t>
            </a:r>
            <a:endParaRPr lang="en-US" altLang="ko-KR" sz="2400" dirty="0"/>
          </a:p>
          <a:p>
            <a:endParaRPr lang="en-US" altLang="ko-KR" dirty="0"/>
          </a:p>
          <a:p>
            <a:r>
              <a:rPr lang="en-US" altLang="ko-KR" b="1" dirty="0"/>
              <a:t>git add . </a:t>
            </a:r>
            <a:r>
              <a:rPr lang="en-US" altLang="ko-KR" dirty="0"/>
              <a:t>: </a:t>
            </a:r>
            <a:r>
              <a:rPr lang="ko-KR" altLang="en-US" dirty="0"/>
              <a:t>해당 디렉토리 내의 모든 파일을 </a:t>
            </a:r>
            <a:r>
              <a:rPr lang="en-US" altLang="ko-KR" dirty="0"/>
              <a:t>git add</a:t>
            </a:r>
            <a:r>
              <a:rPr lang="ko-KR" altLang="en-US" dirty="0"/>
              <a:t>함</a:t>
            </a:r>
            <a:endParaRPr lang="en-US" altLang="ko-KR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EAD0BC9-6955-4E44-8C0F-3C39D04BA5D4}"/>
              </a:ext>
            </a:extLst>
          </p:cNvPr>
          <p:cNvSpPr/>
          <p:nvPr/>
        </p:nvSpPr>
        <p:spPr>
          <a:xfrm>
            <a:off x="596217" y="1687513"/>
            <a:ext cx="1261768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Working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Directory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2CDCE0B-8FCD-4D04-B777-9CDDA7636B6A}"/>
              </a:ext>
            </a:extLst>
          </p:cNvPr>
          <p:cNvSpPr/>
          <p:nvPr/>
        </p:nvSpPr>
        <p:spPr>
          <a:xfrm>
            <a:off x="3514614" y="1687512"/>
            <a:ext cx="1261766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Staging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Area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5A55301-5AA3-4B28-9311-110F783D3CF9}"/>
              </a:ext>
            </a:extLst>
          </p:cNvPr>
          <p:cNvSpPr/>
          <p:nvPr/>
        </p:nvSpPr>
        <p:spPr>
          <a:xfrm>
            <a:off x="6433010" y="1687512"/>
            <a:ext cx="1382681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Local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Repository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8148F42-5803-406F-A9A0-74C921BAB470}"/>
              </a:ext>
            </a:extLst>
          </p:cNvPr>
          <p:cNvSpPr/>
          <p:nvPr/>
        </p:nvSpPr>
        <p:spPr>
          <a:xfrm>
            <a:off x="9683868" y="1687512"/>
            <a:ext cx="1382681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Remote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Repository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F8654FE7-BCEC-4A99-85D9-7B84F1632CB5}"/>
              </a:ext>
            </a:extLst>
          </p:cNvPr>
          <p:cNvSpPr/>
          <p:nvPr/>
        </p:nvSpPr>
        <p:spPr>
          <a:xfrm>
            <a:off x="2030645" y="1933575"/>
            <a:ext cx="1362977" cy="736322"/>
          </a:xfrm>
          <a:prstGeom prst="rightArrow">
            <a:avLst>
              <a:gd name="adj1" fmla="val 50000"/>
              <a:gd name="adj2" fmla="val 48713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add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91EEE11B-724F-4736-9BCE-7ED6F405FACF}"/>
              </a:ext>
            </a:extLst>
          </p:cNvPr>
          <p:cNvSpPr/>
          <p:nvPr/>
        </p:nvSpPr>
        <p:spPr>
          <a:xfrm>
            <a:off x="4897372" y="1933575"/>
            <a:ext cx="1362977" cy="736322"/>
          </a:xfrm>
          <a:prstGeom prst="rightArrow">
            <a:avLst>
              <a:gd name="adj1" fmla="val 50000"/>
              <a:gd name="adj2" fmla="val 48713"/>
            </a:avLst>
          </a:prstGeom>
          <a:solidFill>
            <a:srgbClr val="92D05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commit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034A25A7-DDF6-4C79-A7F3-BCCF24542BC5}"/>
              </a:ext>
            </a:extLst>
          </p:cNvPr>
          <p:cNvSpPr/>
          <p:nvPr/>
        </p:nvSpPr>
        <p:spPr>
          <a:xfrm>
            <a:off x="7916979" y="1750873"/>
            <a:ext cx="1645897" cy="550863"/>
          </a:xfrm>
          <a:prstGeom prst="rightArrow">
            <a:avLst>
              <a:gd name="adj1" fmla="val 50000"/>
              <a:gd name="adj2" fmla="val 48713"/>
            </a:avLst>
          </a:prstGeom>
          <a:solidFill>
            <a:srgbClr val="92D05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push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7" name="화살표: 왼쪽 16">
            <a:extLst>
              <a:ext uri="{FF2B5EF4-FFF2-40B4-BE49-F238E27FC236}">
                <a16:creationId xmlns:a16="http://schemas.microsoft.com/office/drawing/2014/main" id="{FCF68E0C-1AB6-4A48-95EA-CE35F9487C0B}"/>
              </a:ext>
            </a:extLst>
          </p:cNvPr>
          <p:cNvSpPr/>
          <p:nvPr/>
        </p:nvSpPr>
        <p:spPr>
          <a:xfrm>
            <a:off x="7936683" y="2247232"/>
            <a:ext cx="1555342" cy="845329"/>
          </a:xfrm>
          <a:prstGeom prst="leftArrow">
            <a:avLst/>
          </a:prstGeom>
          <a:solidFill>
            <a:srgbClr val="92D05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clone</a:t>
            </a:r>
          </a:p>
          <a:p>
            <a:pPr algn="ctr"/>
            <a:r>
              <a:rPr lang="en-US" altLang="ko-KR" sz="1600" b="1" dirty="0"/>
              <a:t>/fetch/pull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899743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B0B0BF-4EA5-4529-95EB-208E40C14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기초 </a:t>
            </a:r>
            <a:r>
              <a:rPr lang="en-US" altLang="ko-KR" dirty="0"/>
              <a:t>– git commit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C000AD-7017-4CE0-B081-2FEBC3F90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sz="2400" dirty="0"/>
              <a:t>파일의 현재 상태를 저장</a:t>
            </a:r>
            <a:endParaRPr lang="en-US" altLang="ko-KR" sz="2400" dirty="0"/>
          </a:p>
          <a:p>
            <a:pPr>
              <a:lnSpc>
                <a:spcPct val="150000"/>
              </a:lnSpc>
            </a:pPr>
            <a:r>
              <a:rPr lang="en-US" altLang="ko-KR" sz="2400" b="1" dirty="0"/>
              <a:t>git commit –m “commit</a:t>
            </a:r>
            <a:r>
              <a:rPr lang="ko-KR" altLang="en-US" sz="2400" b="1" dirty="0"/>
              <a:t> </a:t>
            </a:r>
            <a:r>
              <a:rPr lang="en-US" altLang="ko-KR" sz="2400" b="1" dirty="0"/>
              <a:t>message”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400" dirty="0"/>
              <a:t>   :</a:t>
            </a:r>
            <a:r>
              <a:rPr lang="en-US" altLang="ko-KR" sz="2400" b="1" dirty="0"/>
              <a:t> </a:t>
            </a:r>
            <a:r>
              <a:rPr lang="en-US" altLang="ko-KR" sz="2400" dirty="0"/>
              <a:t>staging area</a:t>
            </a:r>
            <a:r>
              <a:rPr lang="ko-KR" altLang="en-US" sz="2400" dirty="0"/>
              <a:t>에 있던 파일들을 </a:t>
            </a:r>
            <a:r>
              <a:rPr lang="en-US" altLang="ko-KR" sz="2400" dirty="0"/>
              <a:t>Local Repository</a:t>
            </a:r>
            <a:r>
              <a:rPr lang="ko-KR" altLang="en-US" sz="2400" dirty="0"/>
              <a:t>에 올림</a:t>
            </a:r>
            <a:r>
              <a:rPr lang="en-US" altLang="ko-KR" sz="2400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/>
              <a:t>이때 </a:t>
            </a:r>
            <a:r>
              <a:rPr lang="ko-KR" altLang="en-US" sz="2400" dirty="0" err="1"/>
              <a:t>커밋</a:t>
            </a:r>
            <a:r>
              <a:rPr lang="ko-KR" altLang="en-US" sz="2400" dirty="0"/>
              <a:t> 메시지는 보통 무엇을 했는지</a:t>
            </a:r>
            <a:r>
              <a:rPr lang="en-US" altLang="ko-KR" sz="2400" dirty="0"/>
              <a:t>, </a:t>
            </a:r>
            <a:r>
              <a:rPr lang="ko-KR" altLang="en-US" sz="2400" dirty="0"/>
              <a:t>되도록 영어로 신경 써서 적어주는 것이 중요</a:t>
            </a:r>
            <a:r>
              <a:rPr lang="en-US" altLang="ko-KR" sz="2400" dirty="0"/>
              <a:t>.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8051BA2-0D01-4A96-9654-7C61011F8515}"/>
              </a:ext>
            </a:extLst>
          </p:cNvPr>
          <p:cNvSpPr/>
          <p:nvPr/>
        </p:nvSpPr>
        <p:spPr>
          <a:xfrm>
            <a:off x="596217" y="1687513"/>
            <a:ext cx="1261768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Working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Directory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881D86D-6616-4C95-88E1-3479C6C19DC6}"/>
              </a:ext>
            </a:extLst>
          </p:cNvPr>
          <p:cNvSpPr/>
          <p:nvPr/>
        </p:nvSpPr>
        <p:spPr>
          <a:xfrm>
            <a:off x="3514614" y="1687512"/>
            <a:ext cx="1261766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Staging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Area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E8E01C9-4A6B-4600-BF48-8924A03794EA}"/>
              </a:ext>
            </a:extLst>
          </p:cNvPr>
          <p:cNvSpPr/>
          <p:nvPr/>
        </p:nvSpPr>
        <p:spPr>
          <a:xfrm>
            <a:off x="6433010" y="1687512"/>
            <a:ext cx="1382681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Local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Repository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3D862B6-37E8-4623-A538-894E5742228B}"/>
              </a:ext>
            </a:extLst>
          </p:cNvPr>
          <p:cNvSpPr/>
          <p:nvPr/>
        </p:nvSpPr>
        <p:spPr>
          <a:xfrm>
            <a:off x="9683868" y="1687512"/>
            <a:ext cx="1382681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Remote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Repository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20E245B5-8BDA-4ED4-9E2F-60371B19F82F}"/>
              </a:ext>
            </a:extLst>
          </p:cNvPr>
          <p:cNvSpPr/>
          <p:nvPr/>
        </p:nvSpPr>
        <p:spPr>
          <a:xfrm>
            <a:off x="2030645" y="1933575"/>
            <a:ext cx="1362977" cy="736322"/>
          </a:xfrm>
          <a:prstGeom prst="rightArrow">
            <a:avLst>
              <a:gd name="adj1" fmla="val 50000"/>
              <a:gd name="adj2" fmla="val 48713"/>
            </a:avLst>
          </a:prstGeom>
          <a:solidFill>
            <a:srgbClr val="92D05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add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8EC70FD6-F0E7-4B05-9EBB-752506E28AC6}"/>
              </a:ext>
            </a:extLst>
          </p:cNvPr>
          <p:cNvSpPr/>
          <p:nvPr/>
        </p:nvSpPr>
        <p:spPr>
          <a:xfrm>
            <a:off x="4897372" y="1933575"/>
            <a:ext cx="1362977" cy="736322"/>
          </a:xfrm>
          <a:prstGeom prst="rightArrow">
            <a:avLst>
              <a:gd name="adj1" fmla="val 50000"/>
              <a:gd name="adj2" fmla="val 48713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commit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500A9458-3F00-4976-8360-031F153CA05C}"/>
              </a:ext>
            </a:extLst>
          </p:cNvPr>
          <p:cNvSpPr/>
          <p:nvPr/>
        </p:nvSpPr>
        <p:spPr>
          <a:xfrm>
            <a:off x="7916979" y="1750873"/>
            <a:ext cx="1645897" cy="550863"/>
          </a:xfrm>
          <a:prstGeom prst="rightArrow">
            <a:avLst>
              <a:gd name="adj1" fmla="val 50000"/>
              <a:gd name="adj2" fmla="val 48713"/>
            </a:avLst>
          </a:prstGeom>
          <a:solidFill>
            <a:srgbClr val="92D05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push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4" name="화살표: 왼쪽 23">
            <a:extLst>
              <a:ext uri="{FF2B5EF4-FFF2-40B4-BE49-F238E27FC236}">
                <a16:creationId xmlns:a16="http://schemas.microsoft.com/office/drawing/2014/main" id="{AF37454D-DB23-483C-9213-47F6E3275EB6}"/>
              </a:ext>
            </a:extLst>
          </p:cNvPr>
          <p:cNvSpPr/>
          <p:nvPr/>
        </p:nvSpPr>
        <p:spPr>
          <a:xfrm>
            <a:off x="7936683" y="2247232"/>
            <a:ext cx="1555342" cy="845329"/>
          </a:xfrm>
          <a:prstGeom prst="leftArrow">
            <a:avLst/>
          </a:prstGeom>
          <a:solidFill>
            <a:srgbClr val="92D05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clone</a:t>
            </a:r>
          </a:p>
          <a:p>
            <a:pPr algn="ctr"/>
            <a:r>
              <a:rPr lang="en-US" altLang="ko-KR" sz="1600" b="1" dirty="0"/>
              <a:t>/fetch/pull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830811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722963-BEB3-4032-BB94-217693632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1</a:t>
            </a:r>
            <a:r>
              <a:rPr lang="ko-KR" altLang="en-US" dirty="0"/>
              <a:t> </a:t>
            </a:r>
            <a:r>
              <a:rPr lang="en-US" altLang="ko-KR" dirty="0"/>
              <a:t>– git add &amp; git commit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B8121F-AFB3-40F6-8527-EFED389B5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/>
              <a:t>a.txt</a:t>
            </a:r>
            <a:r>
              <a:rPr lang="ko-KR" altLang="en-US" sz="2400" dirty="0"/>
              <a:t>라는 새 텍스트 파일을 생성</a:t>
            </a:r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b="1" dirty="0"/>
              <a:t>git add a.txt</a:t>
            </a:r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b="1" dirty="0"/>
              <a:t>git commit –m “Add a.txt”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D88B9E0-C394-4D87-96BA-32D1FB49D5AD}"/>
              </a:ext>
            </a:extLst>
          </p:cNvPr>
          <p:cNvSpPr/>
          <p:nvPr/>
        </p:nvSpPr>
        <p:spPr>
          <a:xfrm>
            <a:off x="6619628" y="1690688"/>
            <a:ext cx="1214746" cy="1027552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ysClr val="windowText" lastClr="000000"/>
                </a:solidFill>
              </a:rPr>
              <a:t>Working</a:t>
            </a:r>
          </a:p>
          <a:p>
            <a:pPr algn="ctr"/>
            <a:r>
              <a:rPr lang="en-US" altLang="ko-KR" sz="1400" b="1" dirty="0">
                <a:solidFill>
                  <a:sysClr val="windowText" lastClr="000000"/>
                </a:solidFill>
              </a:rPr>
              <a:t>Directory</a:t>
            </a:r>
            <a:endParaRPr lang="ko-KR" altLang="en-US" sz="1400" b="1" dirty="0">
              <a:solidFill>
                <a:sysClr val="windowText" lastClr="000000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0B4C96A-518F-40A5-8287-80AE63D3CC77}"/>
              </a:ext>
            </a:extLst>
          </p:cNvPr>
          <p:cNvSpPr/>
          <p:nvPr/>
        </p:nvSpPr>
        <p:spPr>
          <a:xfrm>
            <a:off x="8330481" y="1690688"/>
            <a:ext cx="1214743" cy="1027552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ysClr val="windowText" lastClr="000000"/>
                </a:solidFill>
              </a:rPr>
              <a:t>Staging</a:t>
            </a:r>
          </a:p>
          <a:p>
            <a:pPr algn="ctr"/>
            <a:r>
              <a:rPr lang="en-US" altLang="ko-KR" sz="1400" b="1" dirty="0">
                <a:solidFill>
                  <a:sysClr val="windowText" lastClr="000000"/>
                </a:solidFill>
              </a:rPr>
              <a:t>Area</a:t>
            </a:r>
            <a:endParaRPr lang="ko-KR" altLang="en-US" sz="1400" b="1" dirty="0">
              <a:solidFill>
                <a:sysClr val="windowText" lastClr="000000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840D175-72C2-4DBF-805B-5AB593E351E0}"/>
              </a:ext>
            </a:extLst>
          </p:cNvPr>
          <p:cNvSpPr/>
          <p:nvPr/>
        </p:nvSpPr>
        <p:spPr>
          <a:xfrm>
            <a:off x="10022648" y="1690688"/>
            <a:ext cx="1331152" cy="1027552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ysClr val="windowText" lastClr="000000"/>
                </a:solidFill>
              </a:rPr>
              <a:t>Local</a:t>
            </a:r>
          </a:p>
          <a:p>
            <a:pPr algn="ctr"/>
            <a:r>
              <a:rPr lang="en-US" altLang="ko-KR" sz="1400" b="1" dirty="0">
                <a:solidFill>
                  <a:sysClr val="windowText" lastClr="000000"/>
                </a:solidFill>
              </a:rPr>
              <a:t>Repository</a:t>
            </a:r>
            <a:endParaRPr lang="ko-KR" altLang="en-US" sz="1400" b="1" dirty="0">
              <a:solidFill>
                <a:sysClr val="windowText" lastClr="000000"/>
              </a:solidFill>
            </a:endParaRPr>
          </a:p>
        </p:txBody>
      </p:sp>
      <p:sp>
        <p:nvSpPr>
          <p:cNvPr id="22" name="사각형: 모서리가 접힌 도형 21">
            <a:extLst>
              <a:ext uri="{FF2B5EF4-FFF2-40B4-BE49-F238E27FC236}">
                <a16:creationId xmlns:a16="http://schemas.microsoft.com/office/drawing/2014/main" id="{3B56DB33-64A4-40CC-B252-A2680F953CD5}"/>
              </a:ext>
            </a:extLst>
          </p:cNvPr>
          <p:cNvSpPr/>
          <p:nvPr/>
        </p:nvSpPr>
        <p:spPr>
          <a:xfrm>
            <a:off x="7387286" y="1362869"/>
            <a:ext cx="685800" cy="655637"/>
          </a:xfrm>
          <a:prstGeom prst="foldedCorner">
            <a:avLst>
              <a:gd name="adj" fmla="val 22478"/>
            </a:avLst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a.txt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0A3C744-EB93-4A32-87EA-508677D5FB45}"/>
              </a:ext>
            </a:extLst>
          </p:cNvPr>
          <p:cNvSpPr/>
          <p:nvPr/>
        </p:nvSpPr>
        <p:spPr>
          <a:xfrm>
            <a:off x="6619628" y="3429000"/>
            <a:ext cx="1214746" cy="1027552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ysClr val="windowText" lastClr="000000"/>
                </a:solidFill>
              </a:rPr>
              <a:t>Working</a:t>
            </a:r>
          </a:p>
          <a:p>
            <a:pPr algn="ctr"/>
            <a:r>
              <a:rPr lang="en-US" altLang="ko-KR" sz="1400" b="1" dirty="0">
                <a:solidFill>
                  <a:sysClr val="windowText" lastClr="000000"/>
                </a:solidFill>
              </a:rPr>
              <a:t>Directory</a:t>
            </a:r>
            <a:endParaRPr lang="ko-KR" altLang="en-US" sz="1400" b="1" dirty="0">
              <a:solidFill>
                <a:sysClr val="windowText" lastClr="000000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FA01796-5E9B-4854-88C3-D798DD418489}"/>
              </a:ext>
            </a:extLst>
          </p:cNvPr>
          <p:cNvSpPr/>
          <p:nvPr/>
        </p:nvSpPr>
        <p:spPr>
          <a:xfrm>
            <a:off x="8330481" y="3429000"/>
            <a:ext cx="1214743" cy="1027552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ysClr val="windowText" lastClr="000000"/>
                </a:solidFill>
              </a:rPr>
              <a:t>Staging</a:t>
            </a:r>
          </a:p>
          <a:p>
            <a:pPr algn="ctr"/>
            <a:r>
              <a:rPr lang="en-US" altLang="ko-KR" sz="1400" b="1" dirty="0">
                <a:solidFill>
                  <a:sysClr val="windowText" lastClr="000000"/>
                </a:solidFill>
              </a:rPr>
              <a:t>Area</a:t>
            </a:r>
            <a:endParaRPr lang="ko-KR" altLang="en-US" sz="1400" b="1" dirty="0">
              <a:solidFill>
                <a:sysClr val="windowText" lastClr="000000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E455F5E-AECA-4290-B2EB-4E6E63C7AEA8}"/>
              </a:ext>
            </a:extLst>
          </p:cNvPr>
          <p:cNvSpPr/>
          <p:nvPr/>
        </p:nvSpPr>
        <p:spPr>
          <a:xfrm>
            <a:off x="10022648" y="3429000"/>
            <a:ext cx="1331152" cy="1027552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ysClr val="windowText" lastClr="000000"/>
                </a:solidFill>
              </a:rPr>
              <a:t>Local</a:t>
            </a:r>
          </a:p>
          <a:p>
            <a:pPr algn="ctr"/>
            <a:r>
              <a:rPr lang="en-US" altLang="ko-KR" sz="1400" b="1" dirty="0">
                <a:solidFill>
                  <a:sysClr val="windowText" lastClr="000000"/>
                </a:solidFill>
              </a:rPr>
              <a:t>Repository</a:t>
            </a:r>
            <a:endParaRPr lang="ko-KR" altLang="en-US" sz="1400" b="1" dirty="0">
              <a:solidFill>
                <a:sysClr val="windowText" lastClr="000000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F7BE8C0-FE3F-41BA-90D5-425F05BCD306}"/>
              </a:ext>
            </a:extLst>
          </p:cNvPr>
          <p:cNvSpPr/>
          <p:nvPr/>
        </p:nvSpPr>
        <p:spPr>
          <a:xfrm>
            <a:off x="6619628" y="5177767"/>
            <a:ext cx="1214746" cy="1027552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ysClr val="windowText" lastClr="000000"/>
                </a:solidFill>
              </a:rPr>
              <a:t>Working</a:t>
            </a:r>
          </a:p>
          <a:p>
            <a:pPr algn="ctr"/>
            <a:r>
              <a:rPr lang="en-US" altLang="ko-KR" sz="1400" b="1" dirty="0">
                <a:solidFill>
                  <a:sysClr val="windowText" lastClr="000000"/>
                </a:solidFill>
              </a:rPr>
              <a:t>Directory</a:t>
            </a:r>
            <a:endParaRPr lang="ko-KR" altLang="en-US" sz="1400" b="1" dirty="0">
              <a:solidFill>
                <a:sysClr val="windowText" lastClr="000000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8910F0E-4FE1-46F1-93FA-D5842C2EA5D0}"/>
              </a:ext>
            </a:extLst>
          </p:cNvPr>
          <p:cNvSpPr/>
          <p:nvPr/>
        </p:nvSpPr>
        <p:spPr>
          <a:xfrm>
            <a:off x="8330481" y="5177767"/>
            <a:ext cx="1214743" cy="1027552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ysClr val="windowText" lastClr="000000"/>
                </a:solidFill>
              </a:rPr>
              <a:t>Staging</a:t>
            </a:r>
          </a:p>
          <a:p>
            <a:pPr algn="ctr"/>
            <a:r>
              <a:rPr lang="en-US" altLang="ko-KR" sz="1400" b="1" dirty="0">
                <a:solidFill>
                  <a:sysClr val="windowText" lastClr="000000"/>
                </a:solidFill>
              </a:rPr>
              <a:t>Area</a:t>
            </a:r>
            <a:endParaRPr lang="ko-KR" altLang="en-US" sz="1400" b="1" dirty="0">
              <a:solidFill>
                <a:sysClr val="windowText" lastClr="000000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D7D4CB15-9DA6-43DD-8178-243B8C3372DC}"/>
              </a:ext>
            </a:extLst>
          </p:cNvPr>
          <p:cNvSpPr/>
          <p:nvPr/>
        </p:nvSpPr>
        <p:spPr>
          <a:xfrm>
            <a:off x="10022648" y="5177767"/>
            <a:ext cx="1331152" cy="1027552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ysClr val="windowText" lastClr="000000"/>
                </a:solidFill>
              </a:rPr>
              <a:t>Local</a:t>
            </a:r>
          </a:p>
          <a:p>
            <a:pPr algn="ctr"/>
            <a:r>
              <a:rPr lang="en-US" altLang="ko-KR" sz="1400" b="1" dirty="0">
                <a:solidFill>
                  <a:sysClr val="windowText" lastClr="000000"/>
                </a:solidFill>
              </a:rPr>
              <a:t>Repository</a:t>
            </a:r>
            <a:endParaRPr lang="ko-KR" altLang="en-US" sz="1400" b="1" dirty="0">
              <a:solidFill>
                <a:sysClr val="windowText" lastClr="000000"/>
              </a:solidFill>
            </a:endParaRPr>
          </a:p>
        </p:txBody>
      </p:sp>
      <p:sp>
        <p:nvSpPr>
          <p:cNvPr id="29" name="사각형: 모서리가 접힌 도형 28">
            <a:extLst>
              <a:ext uri="{FF2B5EF4-FFF2-40B4-BE49-F238E27FC236}">
                <a16:creationId xmlns:a16="http://schemas.microsoft.com/office/drawing/2014/main" id="{DFEF488F-E61C-4BB3-A13A-BC64C91ABF1C}"/>
              </a:ext>
            </a:extLst>
          </p:cNvPr>
          <p:cNvSpPr/>
          <p:nvPr/>
        </p:nvSpPr>
        <p:spPr>
          <a:xfrm>
            <a:off x="9098136" y="3016251"/>
            <a:ext cx="685800" cy="655637"/>
          </a:xfrm>
          <a:prstGeom prst="foldedCorner">
            <a:avLst>
              <a:gd name="adj" fmla="val 22478"/>
            </a:avLst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a.txt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0" name="사각형: 모서리가 접힌 도형 29">
            <a:extLst>
              <a:ext uri="{FF2B5EF4-FFF2-40B4-BE49-F238E27FC236}">
                <a16:creationId xmlns:a16="http://schemas.microsoft.com/office/drawing/2014/main" id="{CCF2B6A8-411E-42DE-B5F6-610B64C86C37}"/>
              </a:ext>
            </a:extLst>
          </p:cNvPr>
          <p:cNvSpPr/>
          <p:nvPr/>
        </p:nvSpPr>
        <p:spPr>
          <a:xfrm>
            <a:off x="11010900" y="4839493"/>
            <a:ext cx="685800" cy="655637"/>
          </a:xfrm>
          <a:prstGeom prst="foldedCorner">
            <a:avLst>
              <a:gd name="adj" fmla="val 22478"/>
            </a:avLst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a.txt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2F95920-0B6C-4988-9CD7-434117B9B5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0673" y="2396178"/>
            <a:ext cx="2756055" cy="168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768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722963-BEB3-4032-BB94-217693632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1</a:t>
            </a:r>
            <a:r>
              <a:rPr lang="ko-KR" altLang="en-US" dirty="0"/>
              <a:t> </a:t>
            </a:r>
            <a:r>
              <a:rPr lang="en-US" altLang="ko-KR" dirty="0"/>
              <a:t>– git add &amp; git commit</a:t>
            </a:r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117BC764-17B1-4090-B1E2-D39BC547AE3F}"/>
              </a:ext>
            </a:extLst>
          </p:cNvPr>
          <p:cNvGrpSpPr/>
          <p:nvPr/>
        </p:nvGrpSpPr>
        <p:grpSpPr>
          <a:xfrm>
            <a:off x="1917310" y="1995488"/>
            <a:ext cx="8546273" cy="3624262"/>
            <a:chOff x="1917310" y="1995488"/>
            <a:chExt cx="8546273" cy="3624262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59D0A265-E296-497A-8D00-3D140F2B59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385"/>
            <a:stretch/>
          </p:blipFill>
          <p:spPr>
            <a:xfrm>
              <a:off x="1917310" y="1995488"/>
              <a:ext cx="8546273" cy="3624262"/>
            </a:xfrm>
            <a:prstGeom prst="rect">
              <a:avLst/>
            </a:prstGeom>
          </p:spPr>
        </p:pic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FAB891B5-337B-4F29-9232-292DE2786D5C}"/>
                </a:ext>
              </a:extLst>
            </p:cNvPr>
            <p:cNvSpPr/>
            <p:nvPr/>
          </p:nvSpPr>
          <p:spPr>
            <a:xfrm>
              <a:off x="6858000" y="2505075"/>
              <a:ext cx="885825" cy="31432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03364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722963-BEB3-4032-BB94-217693632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기초 </a:t>
            </a:r>
            <a:r>
              <a:rPr lang="en-US" altLang="ko-KR" dirty="0"/>
              <a:t>– git status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B8121F-AFB3-40F6-8527-EFED389B5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b="1" dirty="0"/>
              <a:t>git status</a:t>
            </a:r>
          </a:p>
          <a:p>
            <a:pPr>
              <a:lnSpc>
                <a:spcPct val="150000"/>
              </a:lnSpc>
            </a:pPr>
            <a:r>
              <a:rPr lang="en-US" altLang="ko-KR" sz="2400" dirty="0"/>
              <a:t>working</a:t>
            </a:r>
            <a:r>
              <a:rPr lang="ko-KR" altLang="en-US" sz="2400" dirty="0"/>
              <a:t> </a:t>
            </a:r>
            <a:r>
              <a:rPr lang="en-US" altLang="ko-KR" sz="2400" dirty="0"/>
              <a:t>directory</a:t>
            </a:r>
            <a:r>
              <a:rPr lang="ko-KR" altLang="en-US" sz="2400" dirty="0"/>
              <a:t>에서 파일의 생성</a:t>
            </a:r>
            <a:r>
              <a:rPr lang="en-US" altLang="ko-KR" sz="2400" dirty="0"/>
              <a:t>, </a:t>
            </a:r>
            <a:r>
              <a:rPr lang="ko-KR" altLang="en-US" sz="2400" dirty="0"/>
              <a:t>수정</a:t>
            </a:r>
            <a:r>
              <a:rPr lang="en-US" altLang="ko-KR" sz="2400" dirty="0"/>
              <a:t>, </a:t>
            </a:r>
            <a:r>
              <a:rPr lang="ko-KR" altLang="en-US" sz="2400" dirty="0"/>
              <a:t>삭제가 발생했지만</a:t>
            </a:r>
            <a:r>
              <a:rPr lang="en-US" altLang="ko-KR" sz="2400" dirty="0"/>
              <a:t>,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400" dirty="0"/>
              <a:t>  </a:t>
            </a:r>
            <a:r>
              <a:rPr lang="ko-KR" altLang="en-US" sz="2400" dirty="0"/>
              <a:t>이것이 </a:t>
            </a:r>
            <a:r>
              <a:rPr lang="en-US" altLang="ko-KR" sz="2400" dirty="0"/>
              <a:t>staging area</a:t>
            </a:r>
            <a:r>
              <a:rPr lang="ko-KR" altLang="en-US" sz="2400" dirty="0"/>
              <a:t>에 반영되지 않은 경우</a:t>
            </a:r>
            <a:r>
              <a:rPr lang="en-US" altLang="ko-KR" sz="2400" dirty="0"/>
              <a:t>(git add</a:t>
            </a:r>
            <a:r>
              <a:rPr lang="ko-KR" altLang="en-US" sz="2400" dirty="0"/>
              <a:t>를 안 한</a:t>
            </a:r>
            <a:r>
              <a:rPr lang="en-US" altLang="ko-KR" sz="2400" dirty="0"/>
              <a:t>)</a:t>
            </a:r>
            <a:r>
              <a:rPr lang="ko-KR" altLang="en-US" sz="2400" dirty="0"/>
              <a:t>를 확인</a:t>
            </a:r>
            <a:endParaRPr lang="en-US" altLang="ko-KR" sz="2400" dirty="0"/>
          </a:p>
          <a:p>
            <a:endParaRPr lang="en-US" altLang="ko-KR" dirty="0"/>
          </a:p>
          <a:p>
            <a:r>
              <a:rPr lang="ko-KR" altLang="en-US" sz="2400" dirty="0"/>
              <a:t>또는</a:t>
            </a:r>
            <a:r>
              <a:rPr lang="en-US" altLang="ko-KR" sz="2400" dirty="0"/>
              <a:t>, staging area</a:t>
            </a:r>
            <a:r>
              <a:rPr lang="ko-KR" altLang="en-US" sz="2400" dirty="0"/>
              <a:t>에 올라와 있지만</a:t>
            </a:r>
            <a:r>
              <a:rPr lang="en-US" altLang="ko-KR" sz="2400" dirty="0"/>
              <a:t>, commit </a:t>
            </a:r>
            <a:r>
              <a:rPr lang="ko-KR" altLang="en-US" sz="2400" dirty="0"/>
              <a:t>되지 않은 경우를 알 수 있음</a:t>
            </a:r>
            <a:r>
              <a:rPr lang="en-US" altLang="ko-KR" sz="2400" dirty="0"/>
              <a:t>.</a:t>
            </a:r>
          </a:p>
          <a:p>
            <a:endParaRPr lang="en-US" altLang="ko-KR" sz="2400" dirty="0"/>
          </a:p>
          <a:p>
            <a:r>
              <a:rPr lang="ko-KR" altLang="en-US" sz="2400" dirty="0"/>
              <a:t>습관적으로 해주는 것이 좋다</a:t>
            </a:r>
            <a:r>
              <a:rPr lang="en-US" altLang="ko-KR" sz="2400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06074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722963-BEB3-4032-BB94-217693632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2</a:t>
            </a:r>
            <a:r>
              <a:rPr lang="ko-KR" altLang="en-US" dirty="0"/>
              <a:t> </a:t>
            </a:r>
            <a:r>
              <a:rPr lang="en-US" altLang="ko-KR" dirty="0"/>
              <a:t>– git add &amp; git commit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B8121F-AFB3-40F6-8527-EFED389B5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ko-KR" altLang="en-US" dirty="0"/>
              <a:t>파일의 수정</a:t>
            </a:r>
            <a:r>
              <a:rPr lang="en-US" altLang="ko-KR" dirty="0"/>
              <a:t>, </a:t>
            </a:r>
            <a:r>
              <a:rPr lang="ko-KR" altLang="en-US" dirty="0"/>
              <a:t>삭제도 같은 방식으로 진행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파일 수정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514350" indent="-514350">
              <a:lnSpc>
                <a:spcPct val="110000"/>
              </a:lnSpc>
              <a:buAutoNum type="arabicPeriod"/>
            </a:pPr>
            <a:r>
              <a:rPr lang="ko-KR" altLang="en-US" dirty="0"/>
              <a:t>파일</a:t>
            </a:r>
            <a:r>
              <a:rPr lang="en-US" altLang="ko-KR"/>
              <a:t>(a.txt)</a:t>
            </a:r>
            <a:r>
              <a:rPr lang="ko-KR" altLang="en-US"/>
              <a:t>을 </a:t>
            </a:r>
            <a:r>
              <a:rPr lang="ko-KR" altLang="en-US" dirty="0"/>
              <a:t>수정한다</a:t>
            </a:r>
            <a:r>
              <a:rPr lang="en-US" altLang="ko-KR" dirty="0"/>
              <a:t>.</a:t>
            </a:r>
          </a:p>
          <a:p>
            <a:pPr marL="514350" indent="-514350">
              <a:lnSpc>
                <a:spcPct val="110000"/>
              </a:lnSpc>
              <a:buAutoNum type="arabicPeriod"/>
            </a:pPr>
            <a:r>
              <a:rPr lang="en-US" altLang="ko-KR" b="1" dirty="0"/>
              <a:t>git status </a:t>
            </a:r>
          </a:p>
          <a:p>
            <a:pPr marL="514350" indent="-514350">
              <a:lnSpc>
                <a:spcPct val="110000"/>
              </a:lnSpc>
              <a:buAutoNum type="arabicPeriod"/>
            </a:pPr>
            <a:r>
              <a:rPr lang="en-US" altLang="ko-KR" b="1" dirty="0"/>
              <a:t>git add &lt;</a:t>
            </a:r>
            <a:r>
              <a:rPr lang="ko-KR" altLang="en-US" b="1" dirty="0"/>
              <a:t>파일명</a:t>
            </a:r>
            <a:r>
              <a:rPr lang="en-US" altLang="ko-KR" b="1" dirty="0"/>
              <a:t>&gt;</a:t>
            </a:r>
          </a:p>
          <a:p>
            <a:pPr marL="514350" indent="-514350">
              <a:lnSpc>
                <a:spcPct val="110000"/>
              </a:lnSpc>
              <a:buAutoNum type="arabicPeriod"/>
            </a:pPr>
            <a:r>
              <a:rPr lang="en-US" altLang="ko-KR" b="1" dirty="0"/>
              <a:t>g</a:t>
            </a:r>
            <a:r>
              <a:rPr lang="en-US" altLang="ko-KR" dirty="0"/>
              <a:t>i</a:t>
            </a:r>
            <a:r>
              <a:rPr lang="en-US" altLang="ko-KR" b="1" dirty="0"/>
              <a:t>t commit</a:t>
            </a:r>
            <a:r>
              <a:rPr lang="en-US" altLang="ko-KR" dirty="0"/>
              <a:t> </a:t>
            </a:r>
            <a:r>
              <a:rPr lang="en-US" altLang="ko-KR" b="1" dirty="0"/>
              <a:t>–m &lt;commit message&gt;</a:t>
            </a:r>
          </a:p>
        </p:txBody>
      </p:sp>
    </p:spTree>
    <p:extLst>
      <p:ext uri="{BB962C8B-B14F-4D97-AF65-F5344CB8AC3E}">
        <p14:creationId xmlns:p14="http://schemas.microsoft.com/office/powerpoint/2010/main" val="12598534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722963-BEB3-4032-BB94-217693632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2</a:t>
            </a:r>
            <a:r>
              <a:rPr lang="ko-KR" altLang="en-US" dirty="0"/>
              <a:t> </a:t>
            </a:r>
            <a:r>
              <a:rPr lang="en-US" altLang="ko-KR" dirty="0"/>
              <a:t>– git status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B8121F-AFB3-40F6-8527-EFED389B5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39500" cy="5032375"/>
          </a:xfrm>
        </p:spPr>
        <p:txBody>
          <a:bodyPr>
            <a:normAutofit lnSpcReduction="10000"/>
          </a:bodyPr>
          <a:lstStyle/>
          <a:p>
            <a:r>
              <a:rPr lang="en-US" altLang="ko-KR" dirty="0"/>
              <a:t>a.txt</a:t>
            </a:r>
            <a:r>
              <a:rPr lang="ko-KR" altLang="en-US" dirty="0"/>
              <a:t>를 수정해보자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git status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a.txt</a:t>
            </a:r>
            <a:r>
              <a:rPr lang="ko-KR" altLang="en-US" dirty="0"/>
              <a:t>가 수정되었고</a:t>
            </a:r>
            <a:r>
              <a:rPr lang="en-US" altLang="ko-KR" dirty="0"/>
              <a:t>, staging area</a:t>
            </a:r>
            <a:r>
              <a:rPr lang="ko-KR" altLang="en-US" dirty="0"/>
              <a:t>에 반영되지 않았다고 알려준다</a:t>
            </a:r>
            <a:r>
              <a:rPr lang="en-US" altLang="ko-KR" dirty="0"/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7314189-F866-4F89-AD89-088080F71F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8868"/>
          <a:stretch/>
        </p:blipFill>
        <p:spPr>
          <a:xfrm>
            <a:off x="7543800" y="1281622"/>
            <a:ext cx="4219575" cy="175520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9391FB6-CACB-4704-B4FA-0DC59A7271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662" y="2974973"/>
            <a:ext cx="7591425" cy="273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4817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735985-8830-4BEC-A44F-C23E06B79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2</a:t>
            </a:r>
            <a:r>
              <a:rPr lang="ko-KR" altLang="en-US" dirty="0"/>
              <a:t> </a:t>
            </a:r>
            <a:r>
              <a:rPr lang="en-US" altLang="ko-KR" dirty="0"/>
              <a:t>– git status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15B65C-D8A6-49AD-B86D-A3DABAF05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b="1" dirty="0"/>
              <a:t>git add a.txt</a:t>
            </a:r>
          </a:p>
          <a:p>
            <a:endParaRPr lang="en-US" altLang="ko-KR" sz="2400" b="1" dirty="0"/>
          </a:p>
          <a:p>
            <a:r>
              <a:rPr lang="en-US" altLang="ko-KR" sz="2400" b="1" dirty="0"/>
              <a:t>git status</a:t>
            </a:r>
          </a:p>
          <a:p>
            <a:endParaRPr lang="en-US" altLang="ko-KR" sz="2400" b="1" dirty="0"/>
          </a:p>
          <a:p>
            <a:r>
              <a:rPr lang="en-US" altLang="ko-KR" sz="2400" b="1" dirty="0"/>
              <a:t>git commit –m “Modified a.txt”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923483B-C40D-4EC5-B651-AF49960D6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5025" y="1690688"/>
            <a:ext cx="6153150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200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735985-8830-4BEC-A44F-C23E06B79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기초 </a:t>
            </a:r>
            <a:r>
              <a:rPr lang="en-US" altLang="ko-KR" dirty="0"/>
              <a:t>– git checkout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15B65C-D8A6-49AD-B86D-A3DABAF05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altLang="ko-KR" sz="2000" dirty="0"/>
              <a:t>git checkout</a:t>
            </a:r>
            <a:r>
              <a:rPr lang="ko-KR" altLang="en-US" sz="2000" dirty="0"/>
              <a:t>은 </a:t>
            </a:r>
            <a:r>
              <a:rPr lang="en-US" altLang="ko-KR" sz="2000" dirty="0"/>
              <a:t>HEAD </a:t>
            </a:r>
            <a:r>
              <a:rPr lang="ko-KR" altLang="en-US" sz="2000" dirty="0"/>
              <a:t>포인터를 원하는 곳으로 이동하는 것</a:t>
            </a:r>
            <a:r>
              <a:rPr lang="en-US" altLang="ko-KR" sz="2000" dirty="0"/>
              <a:t>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ko-KR" altLang="en-US" sz="2000" dirty="0"/>
              <a:t>   이를 통해</a:t>
            </a:r>
            <a:r>
              <a:rPr lang="en-US" altLang="ko-KR" sz="2000" dirty="0"/>
              <a:t> </a:t>
            </a:r>
            <a:r>
              <a:rPr lang="ko-KR" altLang="en-US" sz="2000" dirty="0"/>
              <a:t>이전에 커밋했던 내용으로 돌아갈 수 있다</a:t>
            </a:r>
            <a:r>
              <a:rPr lang="en-US" altLang="ko-KR" sz="2000" dirty="0"/>
              <a:t>.</a:t>
            </a:r>
          </a:p>
          <a:p>
            <a:pPr>
              <a:lnSpc>
                <a:spcPct val="110000"/>
              </a:lnSpc>
            </a:pPr>
            <a:endParaRPr lang="en-US" altLang="ko-KR" sz="2400" dirty="0"/>
          </a:p>
          <a:p>
            <a:pPr>
              <a:lnSpc>
                <a:spcPct val="110000"/>
              </a:lnSpc>
            </a:pPr>
            <a:r>
              <a:rPr lang="en-US" altLang="ko-KR" sz="2400" b="1" dirty="0"/>
              <a:t>git checkout &lt;Commit Hash&gt;</a:t>
            </a:r>
            <a:r>
              <a:rPr lang="en-US" altLang="ko-KR" sz="2400" dirty="0"/>
              <a:t>: </a:t>
            </a:r>
            <a:r>
              <a:rPr lang="en-US" altLang="ko-KR" sz="2000" dirty="0"/>
              <a:t>HEAD </a:t>
            </a:r>
            <a:r>
              <a:rPr lang="ko-KR" altLang="en-US" sz="2000" dirty="0"/>
              <a:t>포인터를 해당 </a:t>
            </a:r>
            <a:r>
              <a:rPr lang="en-US" altLang="ko-KR" sz="2000" dirty="0"/>
              <a:t>commit </a:t>
            </a:r>
            <a:r>
              <a:rPr lang="ko-KR" altLang="en-US" sz="2000" dirty="0"/>
              <a:t>버전으로 이동</a:t>
            </a:r>
            <a:r>
              <a:rPr lang="en-US" altLang="ko-KR" sz="2000" dirty="0"/>
              <a:t>.</a:t>
            </a:r>
            <a:endParaRPr lang="en-US" altLang="ko-KR" sz="2400" dirty="0"/>
          </a:p>
          <a:p>
            <a:pPr marL="0" indent="0">
              <a:lnSpc>
                <a:spcPct val="110000"/>
              </a:lnSpc>
              <a:buNone/>
            </a:pPr>
            <a:r>
              <a:rPr lang="ko-KR" altLang="en-US" sz="2400" dirty="0"/>
              <a:t>  이때 </a:t>
            </a:r>
            <a:r>
              <a:rPr lang="en-US" altLang="ko-KR" sz="2400" dirty="0"/>
              <a:t>Commit Hash</a:t>
            </a:r>
            <a:r>
              <a:rPr lang="ko-KR" altLang="en-US" sz="2400" dirty="0"/>
              <a:t>는 </a:t>
            </a:r>
            <a:r>
              <a:rPr lang="en-US" altLang="ko-KR" sz="2400" b="1" dirty="0"/>
              <a:t>git log </a:t>
            </a:r>
            <a:r>
              <a:rPr lang="ko-KR" altLang="en-US" sz="2400" dirty="0"/>
              <a:t>명령어를 통해 확인할 수 있다</a:t>
            </a:r>
            <a:r>
              <a:rPr lang="en-US" altLang="ko-KR" sz="2400" dirty="0"/>
              <a:t>.</a:t>
            </a:r>
          </a:p>
          <a:p>
            <a:pPr>
              <a:lnSpc>
                <a:spcPct val="110000"/>
              </a:lnSpc>
            </a:pPr>
            <a:endParaRPr lang="en-US" altLang="ko-KR" sz="2400" dirty="0"/>
          </a:p>
          <a:p>
            <a:pPr>
              <a:lnSpc>
                <a:spcPct val="110000"/>
              </a:lnSpc>
            </a:pPr>
            <a:r>
              <a:rPr lang="en-US" altLang="ko-KR" sz="2400" b="1" dirty="0"/>
              <a:t>git checkout </a:t>
            </a:r>
            <a:r>
              <a:rPr lang="en-US" altLang="ko-KR" sz="2400" b="1" dirty="0" err="1"/>
              <a:t>HEAD~</a:t>
            </a:r>
            <a:r>
              <a:rPr lang="en-US" altLang="ko-KR" sz="2400" b="1" dirty="0" err="1">
                <a:solidFill>
                  <a:srgbClr val="FF0000"/>
                </a:solidFill>
              </a:rPr>
              <a:t>n</a:t>
            </a:r>
            <a:r>
              <a:rPr lang="en-US" altLang="ko-KR" sz="2400" b="1" dirty="0">
                <a:solidFill>
                  <a:srgbClr val="FF0000"/>
                </a:solidFill>
              </a:rPr>
              <a:t> </a:t>
            </a:r>
            <a:r>
              <a:rPr lang="en-US" altLang="ko-KR" sz="2400" dirty="0"/>
              <a:t>: </a:t>
            </a:r>
            <a:r>
              <a:rPr lang="ko-KR" altLang="en-US" sz="2400" dirty="0"/>
              <a:t>현재 </a:t>
            </a:r>
            <a:r>
              <a:rPr lang="en-US" altLang="ko-KR" sz="2000" dirty="0"/>
              <a:t>HEAD</a:t>
            </a:r>
            <a:r>
              <a:rPr lang="ko-KR" altLang="en-US" sz="2000" dirty="0"/>
              <a:t>를 </a:t>
            </a:r>
            <a:r>
              <a:rPr lang="en-US" altLang="ko-KR" sz="2000" dirty="0"/>
              <a:t>n</a:t>
            </a:r>
            <a:r>
              <a:rPr lang="ko-KR" altLang="en-US" sz="2000" dirty="0"/>
              <a:t> </a:t>
            </a:r>
            <a:r>
              <a:rPr lang="ko-KR" altLang="en-US" sz="2000" dirty="0" err="1"/>
              <a:t>커밋</a:t>
            </a:r>
            <a:r>
              <a:rPr lang="ko-KR" altLang="en-US" sz="2000" dirty="0"/>
              <a:t> 이전으로 이동</a:t>
            </a:r>
            <a:endParaRPr lang="en-US" altLang="ko-KR" sz="2000" dirty="0"/>
          </a:p>
          <a:p>
            <a:pPr>
              <a:lnSpc>
                <a:spcPct val="110000"/>
              </a:lnSpc>
            </a:pPr>
            <a:r>
              <a:rPr lang="en-US" altLang="ko-KR" sz="2400" b="1" dirty="0"/>
              <a:t>git checkout main</a:t>
            </a:r>
            <a:endParaRPr lang="en-US" altLang="ko-KR" sz="2400" dirty="0"/>
          </a:p>
          <a:p>
            <a:pPr marL="0" indent="0">
              <a:lnSpc>
                <a:spcPct val="110000"/>
              </a:lnSpc>
              <a:buNone/>
            </a:pPr>
            <a:r>
              <a:rPr lang="en-US" altLang="ko-KR" sz="2400" b="1" dirty="0"/>
              <a:t>  </a:t>
            </a:r>
            <a:r>
              <a:rPr lang="en-US" altLang="ko-KR" sz="2400" dirty="0"/>
              <a:t>: </a:t>
            </a:r>
            <a:r>
              <a:rPr lang="en-US" altLang="ko-KR" sz="2000" dirty="0"/>
              <a:t>main </a:t>
            </a:r>
            <a:r>
              <a:rPr lang="ko-KR" altLang="en-US" sz="2000" dirty="0" err="1"/>
              <a:t>브랜치의</a:t>
            </a:r>
            <a:r>
              <a:rPr lang="ko-KR" altLang="en-US" sz="2000" dirty="0"/>
              <a:t> 가장 최근 </a:t>
            </a:r>
            <a:r>
              <a:rPr lang="ko-KR" altLang="en-US" sz="2000" dirty="0" err="1"/>
              <a:t>커밋으로</a:t>
            </a:r>
            <a:r>
              <a:rPr lang="ko-KR" altLang="en-US" sz="2000" dirty="0"/>
              <a:t> </a:t>
            </a:r>
            <a:r>
              <a:rPr lang="en-US" altLang="ko-KR" sz="2000" dirty="0"/>
              <a:t>HEAD</a:t>
            </a:r>
            <a:r>
              <a:rPr lang="ko-KR" altLang="en-US" sz="2000" dirty="0"/>
              <a:t>를 이동시킨다</a:t>
            </a:r>
            <a:r>
              <a:rPr lang="en-US" altLang="ko-KR" sz="2000" dirty="0"/>
              <a:t>.</a:t>
            </a:r>
            <a:endParaRPr lang="en-US" altLang="ko-KR" sz="24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268AF79-563D-48FA-8C90-72448D040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8485" y="425224"/>
            <a:ext cx="3680168" cy="1117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3824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735985-8830-4BEC-A44F-C23E06B79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3</a:t>
            </a:r>
            <a:r>
              <a:rPr lang="ko-KR" altLang="en-US" dirty="0"/>
              <a:t> </a:t>
            </a:r>
            <a:r>
              <a:rPr lang="en-US" altLang="ko-KR" dirty="0"/>
              <a:t>– git checkout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15B65C-D8A6-49AD-B86D-A3DABAF05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b="1" dirty="0"/>
              <a:t>git log</a:t>
            </a:r>
          </a:p>
          <a:p>
            <a:r>
              <a:rPr lang="en-US" altLang="ko-KR" sz="2400" dirty="0"/>
              <a:t>checkout</a:t>
            </a:r>
            <a:r>
              <a:rPr lang="ko-KR" altLang="en-US" sz="2400" dirty="0"/>
              <a:t>할 </a:t>
            </a:r>
            <a:r>
              <a:rPr lang="en-US" altLang="ko-KR" sz="2400" dirty="0"/>
              <a:t>commit Hash </a:t>
            </a:r>
            <a:r>
              <a:rPr lang="ko-KR" altLang="en-US" sz="2400" dirty="0"/>
              <a:t>복사 </a:t>
            </a:r>
            <a:endParaRPr lang="en-US" altLang="ko-KR" sz="2400" dirty="0"/>
          </a:p>
          <a:p>
            <a:pPr marL="0" indent="0">
              <a:buNone/>
            </a:pPr>
            <a:r>
              <a:rPr lang="en-US" altLang="ko-KR" sz="2000" dirty="0"/>
              <a:t>   (</a:t>
            </a:r>
            <a:r>
              <a:rPr lang="ko-KR" altLang="en-US" sz="2000" dirty="0"/>
              <a:t>앞 </a:t>
            </a:r>
            <a:r>
              <a:rPr lang="en-US" altLang="ko-KR" sz="2000" dirty="0"/>
              <a:t>4~6</a:t>
            </a:r>
            <a:r>
              <a:rPr lang="ko-KR" altLang="en-US" sz="2000" dirty="0"/>
              <a:t>자리만 복사해도 됨</a:t>
            </a:r>
            <a:r>
              <a:rPr lang="en-US" altLang="ko-KR" sz="2000" dirty="0"/>
              <a:t>)</a:t>
            </a:r>
            <a:r>
              <a:rPr lang="en-US" altLang="ko-KR" sz="2000" b="1" dirty="0"/>
              <a:t> </a:t>
            </a:r>
            <a:endParaRPr lang="en-US" altLang="ko-KR" sz="24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C3510A0-5012-41CB-A76B-4E7CF3416F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750" y="3086100"/>
            <a:ext cx="6962775" cy="3771900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321EE7FF-4E56-432B-8EE6-8F678394F3EF}"/>
              </a:ext>
            </a:extLst>
          </p:cNvPr>
          <p:cNvSpPr/>
          <p:nvPr/>
        </p:nvSpPr>
        <p:spPr>
          <a:xfrm>
            <a:off x="2362199" y="5080000"/>
            <a:ext cx="504825" cy="447675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2A2432-CE56-49E8-A708-5708F85AA59C}"/>
              </a:ext>
            </a:extLst>
          </p:cNvPr>
          <p:cNvSpPr txBox="1"/>
          <p:nvPr/>
        </p:nvSpPr>
        <p:spPr>
          <a:xfrm>
            <a:off x="247651" y="5120243"/>
            <a:ext cx="1947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checkout</a:t>
            </a:r>
            <a:r>
              <a:rPr lang="ko-KR" altLang="en-US" dirty="0">
                <a:solidFill>
                  <a:srgbClr val="FF0000"/>
                </a:solidFill>
              </a:rPr>
              <a:t>할 버전</a:t>
            </a:r>
            <a:endParaRPr lang="en-US" altLang="ko-KR" dirty="0">
              <a:solidFill>
                <a:srgbClr val="FF0000"/>
              </a:solidFill>
            </a:endParaRP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DBE3E8F0-000D-446B-BED2-ED8AD9049306}"/>
              </a:ext>
            </a:extLst>
          </p:cNvPr>
          <p:cNvSpPr/>
          <p:nvPr/>
        </p:nvSpPr>
        <p:spPr>
          <a:xfrm>
            <a:off x="2365748" y="3998396"/>
            <a:ext cx="504825" cy="447675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BEB1B6-50A9-48EE-8A5C-3135132607F2}"/>
              </a:ext>
            </a:extLst>
          </p:cNvPr>
          <p:cNvSpPr txBox="1"/>
          <p:nvPr/>
        </p:nvSpPr>
        <p:spPr>
          <a:xfrm>
            <a:off x="142875" y="3998396"/>
            <a:ext cx="2113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제일 최신 </a:t>
            </a:r>
            <a:r>
              <a:rPr lang="en-US" altLang="ko-KR" dirty="0"/>
              <a:t>commit.</a:t>
            </a:r>
          </a:p>
        </p:txBody>
      </p:sp>
      <p:sp>
        <p:nvSpPr>
          <p:cNvPr id="12" name="사각형: 모서리가 접힌 도형 11">
            <a:extLst>
              <a:ext uri="{FF2B5EF4-FFF2-40B4-BE49-F238E27FC236}">
                <a16:creationId xmlns:a16="http://schemas.microsoft.com/office/drawing/2014/main" id="{85287891-BB5A-4498-8CC6-B6A251BE85E3}"/>
              </a:ext>
            </a:extLst>
          </p:cNvPr>
          <p:cNvSpPr/>
          <p:nvPr/>
        </p:nvSpPr>
        <p:spPr>
          <a:xfrm>
            <a:off x="8553450" y="2405063"/>
            <a:ext cx="1238251" cy="464739"/>
          </a:xfrm>
          <a:prstGeom prst="foldedCorner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9ea347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사각형: 모서리가 접힌 도형 13">
            <a:extLst>
              <a:ext uri="{FF2B5EF4-FFF2-40B4-BE49-F238E27FC236}">
                <a16:creationId xmlns:a16="http://schemas.microsoft.com/office/drawing/2014/main" id="{40AF9F8B-0AE1-4BD4-8FD9-59BA25DE0CBE}"/>
              </a:ext>
            </a:extLst>
          </p:cNvPr>
          <p:cNvSpPr/>
          <p:nvPr/>
        </p:nvSpPr>
        <p:spPr>
          <a:xfrm>
            <a:off x="10706098" y="2405063"/>
            <a:ext cx="1238251" cy="464739"/>
          </a:xfrm>
          <a:prstGeom prst="foldedCorner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001b1b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708E9D96-9A0F-4F58-AF55-758AE3D7C53D}"/>
              </a:ext>
            </a:extLst>
          </p:cNvPr>
          <p:cNvSpPr/>
          <p:nvPr/>
        </p:nvSpPr>
        <p:spPr>
          <a:xfrm rot="10800000">
            <a:off x="9915525" y="2481263"/>
            <a:ext cx="666750" cy="271462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8D627BA-FDCE-4817-9488-9CA97ADE0C05}"/>
              </a:ext>
            </a:extLst>
          </p:cNvPr>
          <p:cNvSpPr/>
          <p:nvPr/>
        </p:nvSpPr>
        <p:spPr>
          <a:xfrm>
            <a:off x="10744199" y="1571625"/>
            <a:ext cx="1157288" cy="4647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main</a:t>
            </a:r>
            <a:endParaRPr lang="ko-KR" altLang="en-US" dirty="0"/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C6583BC5-1000-48B0-8EC3-4F70B2E1922D}"/>
              </a:ext>
            </a:extLst>
          </p:cNvPr>
          <p:cNvSpPr/>
          <p:nvPr/>
        </p:nvSpPr>
        <p:spPr>
          <a:xfrm rot="5400000">
            <a:off x="11187111" y="1968895"/>
            <a:ext cx="276223" cy="40481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7695946-C357-4D82-BB07-6594624130BD}"/>
              </a:ext>
            </a:extLst>
          </p:cNvPr>
          <p:cNvSpPr/>
          <p:nvPr/>
        </p:nvSpPr>
        <p:spPr>
          <a:xfrm>
            <a:off x="10744199" y="761210"/>
            <a:ext cx="1157288" cy="46473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HEAD</a:t>
            </a:r>
            <a:endParaRPr lang="ko-KR" altLang="en-US" dirty="0"/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A7B0006B-F6D5-4C94-89D0-B460DF8AD0D0}"/>
              </a:ext>
            </a:extLst>
          </p:cNvPr>
          <p:cNvSpPr/>
          <p:nvPr/>
        </p:nvSpPr>
        <p:spPr>
          <a:xfrm rot="5400000">
            <a:off x="11187111" y="1158480"/>
            <a:ext cx="276223" cy="404812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8129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A79AF5-56E4-4C8D-8AD0-32FCC8191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B8618C-3CD8-42B2-8E2F-F84E9DC19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7800"/>
            <a:ext cx="10515600" cy="4729163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Git</a:t>
            </a:r>
            <a:r>
              <a:rPr lang="ko-KR" altLang="en-US" dirty="0"/>
              <a:t>과 </a:t>
            </a:r>
            <a:r>
              <a:rPr lang="en-US" altLang="ko-KR" dirty="0" err="1"/>
              <a:t>Github</a:t>
            </a:r>
            <a:r>
              <a:rPr lang="ko-KR" altLang="en-US" dirty="0"/>
              <a:t>의 개념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Git </a:t>
            </a:r>
            <a:r>
              <a:rPr lang="ko-KR" altLang="en-US" dirty="0"/>
              <a:t>기초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git </a:t>
            </a:r>
            <a:r>
              <a:rPr lang="ko-KR" altLang="en-US" dirty="0"/>
              <a:t>구조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git </a:t>
            </a:r>
            <a:r>
              <a:rPr lang="en-US" altLang="ko-KR" dirty="0" err="1"/>
              <a:t>init</a:t>
            </a:r>
            <a:r>
              <a:rPr lang="en-US" altLang="ko-KR" dirty="0"/>
              <a:t>, git add, git commit,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git status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git checkout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git clone, git push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git remote, git fetch, git pull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.</a:t>
            </a:r>
            <a:r>
              <a:rPr lang="en-US" altLang="ko-KR" dirty="0" err="1"/>
              <a:t>gitignore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891428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735985-8830-4BEC-A44F-C23E06B79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3</a:t>
            </a:r>
            <a:r>
              <a:rPr lang="ko-KR" altLang="en-US" dirty="0"/>
              <a:t> </a:t>
            </a:r>
            <a:r>
              <a:rPr lang="en-US" altLang="ko-KR" dirty="0"/>
              <a:t>– git checkout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15B65C-D8A6-49AD-B86D-A3DABAF05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371" y="1611089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ko-KR" sz="2400" b="1" dirty="0"/>
              <a:t>git checkout &lt;</a:t>
            </a:r>
            <a:r>
              <a:rPr lang="ko-KR" altLang="en-US" sz="2400" b="1" dirty="0"/>
              <a:t>복사한 </a:t>
            </a:r>
            <a:r>
              <a:rPr lang="en-US" altLang="ko-KR" sz="2400" b="1" dirty="0"/>
              <a:t>commit Hash&gt;</a:t>
            </a:r>
          </a:p>
          <a:p>
            <a:r>
              <a:rPr lang="en-US" altLang="ko-KR" sz="2400" b="1" dirty="0"/>
              <a:t>git checkout </a:t>
            </a:r>
            <a:r>
              <a:rPr lang="en-US" altLang="ko-KR" sz="2400" b="1" dirty="0" err="1"/>
              <a:t>HEAD~</a:t>
            </a:r>
            <a:r>
              <a:rPr lang="en-US" altLang="ko-KR" sz="2400" b="1" dirty="0" err="1">
                <a:solidFill>
                  <a:srgbClr val="FF0000"/>
                </a:solidFill>
              </a:rPr>
              <a:t>n</a:t>
            </a:r>
            <a:endParaRPr lang="en-US" altLang="ko-KR" sz="24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ko-KR" sz="2400" b="1" dirty="0">
                <a:solidFill>
                  <a:srgbClr val="FF0000"/>
                </a:solidFill>
              </a:rPr>
              <a:t>  </a:t>
            </a:r>
            <a:r>
              <a:rPr lang="en-US" altLang="ko-KR" sz="2400" dirty="0"/>
              <a:t>:</a:t>
            </a:r>
            <a:r>
              <a:rPr lang="en-US" altLang="ko-KR" sz="2400" b="1" dirty="0">
                <a:solidFill>
                  <a:srgbClr val="FF0000"/>
                </a:solidFill>
              </a:rPr>
              <a:t> </a:t>
            </a:r>
            <a:r>
              <a:rPr lang="en-US" altLang="ko-KR" sz="2000" dirty="0"/>
              <a:t>HEAD</a:t>
            </a:r>
            <a:r>
              <a:rPr lang="ko-KR" altLang="en-US" sz="2000" dirty="0"/>
              <a:t>의 </a:t>
            </a:r>
            <a:r>
              <a:rPr lang="en-US" altLang="ko-KR" sz="2000" dirty="0"/>
              <a:t>n</a:t>
            </a:r>
            <a:r>
              <a:rPr lang="ko-KR" altLang="en-US" sz="2000" dirty="0"/>
              <a:t>단계 이전 버전을</a:t>
            </a:r>
            <a:r>
              <a:rPr lang="en-US" altLang="ko-KR" sz="2000" dirty="0"/>
              <a:t> checkout</a:t>
            </a:r>
            <a:endParaRPr lang="en-US" altLang="ko-KR" sz="2400" dirty="0"/>
          </a:p>
        </p:txBody>
      </p:sp>
      <p:sp>
        <p:nvSpPr>
          <p:cNvPr id="12" name="사각형: 모서리가 접힌 도형 11">
            <a:extLst>
              <a:ext uri="{FF2B5EF4-FFF2-40B4-BE49-F238E27FC236}">
                <a16:creationId xmlns:a16="http://schemas.microsoft.com/office/drawing/2014/main" id="{85287891-BB5A-4498-8CC6-B6A251BE85E3}"/>
              </a:ext>
            </a:extLst>
          </p:cNvPr>
          <p:cNvSpPr/>
          <p:nvPr/>
        </p:nvSpPr>
        <p:spPr>
          <a:xfrm>
            <a:off x="8553450" y="2405063"/>
            <a:ext cx="1238251" cy="464739"/>
          </a:xfrm>
          <a:prstGeom prst="foldedCorner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9ea347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사각형: 모서리가 접힌 도형 13">
            <a:extLst>
              <a:ext uri="{FF2B5EF4-FFF2-40B4-BE49-F238E27FC236}">
                <a16:creationId xmlns:a16="http://schemas.microsoft.com/office/drawing/2014/main" id="{40AF9F8B-0AE1-4BD4-8FD9-59BA25DE0CBE}"/>
              </a:ext>
            </a:extLst>
          </p:cNvPr>
          <p:cNvSpPr/>
          <p:nvPr/>
        </p:nvSpPr>
        <p:spPr>
          <a:xfrm>
            <a:off x="10706098" y="2405063"/>
            <a:ext cx="1238251" cy="464739"/>
          </a:xfrm>
          <a:prstGeom prst="foldedCorner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001b1b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708E9D96-9A0F-4F58-AF55-758AE3D7C53D}"/>
              </a:ext>
            </a:extLst>
          </p:cNvPr>
          <p:cNvSpPr/>
          <p:nvPr/>
        </p:nvSpPr>
        <p:spPr>
          <a:xfrm rot="10800000">
            <a:off x="9915525" y="2481263"/>
            <a:ext cx="666750" cy="271462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8D627BA-FDCE-4817-9488-9CA97ADE0C05}"/>
              </a:ext>
            </a:extLst>
          </p:cNvPr>
          <p:cNvSpPr/>
          <p:nvPr/>
        </p:nvSpPr>
        <p:spPr>
          <a:xfrm>
            <a:off x="10744199" y="1571625"/>
            <a:ext cx="1157288" cy="4647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main</a:t>
            </a:r>
            <a:endParaRPr lang="ko-KR" altLang="en-US" dirty="0"/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C6583BC5-1000-48B0-8EC3-4F70B2E1922D}"/>
              </a:ext>
            </a:extLst>
          </p:cNvPr>
          <p:cNvSpPr/>
          <p:nvPr/>
        </p:nvSpPr>
        <p:spPr>
          <a:xfrm rot="5400000">
            <a:off x="11187111" y="1968895"/>
            <a:ext cx="276223" cy="40481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7695946-C357-4D82-BB07-6594624130BD}"/>
              </a:ext>
            </a:extLst>
          </p:cNvPr>
          <p:cNvSpPr/>
          <p:nvPr/>
        </p:nvSpPr>
        <p:spPr>
          <a:xfrm>
            <a:off x="8634413" y="1571625"/>
            <a:ext cx="1157288" cy="46473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HEAD</a:t>
            </a:r>
            <a:endParaRPr lang="ko-KR" altLang="en-US" dirty="0"/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A7B0006B-F6D5-4C94-89D0-B460DF8AD0D0}"/>
              </a:ext>
            </a:extLst>
          </p:cNvPr>
          <p:cNvSpPr/>
          <p:nvPr/>
        </p:nvSpPr>
        <p:spPr>
          <a:xfrm rot="5400000">
            <a:off x="9077325" y="1968895"/>
            <a:ext cx="276223" cy="404812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C05CCAE-031A-423B-AEDC-2EDCC29B4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95" y="3602233"/>
            <a:ext cx="5773662" cy="3149270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321EE7FF-4E56-432B-8EE6-8F678394F3EF}"/>
              </a:ext>
            </a:extLst>
          </p:cNvPr>
          <p:cNvSpPr/>
          <p:nvPr/>
        </p:nvSpPr>
        <p:spPr>
          <a:xfrm rot="7030991">
            <a:off x="4224440" y="6003813"/>
            <a:ext cx="504825" cy="447675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C6D8AEC-68B2-40C0-BD3E-D13E27D48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245" y="3543300"/>
            <a:ext cx="5826319" cy="3221449"/>
          </a:xfrm>
          <a:prstGeom prst="rect">
            <a:avLst/>
          </a:prstGeom>
        </p:spPr>
      </p:pic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33BDB771-A344-431B-9EC0-3BD3AFF26CDD}"/>
              </a:ext>
            </a:extLst>
          </p:cNvPr>
          <p:cNvSpPr/>
          <p:nvPr/>
        </p:nvSpPr>
        <p:spPr>
          <a:xfrm rot="7030991">
            <a:off x="10310914" y="5942247"/>
            <a:ext cx="504825" cy="447675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35769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735985-8830-4BEC-A44F-C23E06B79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3</a:t>
            </a:r>
            <a:r>
              <a:rPr lang="ko-KR" altLang="en-US" dirty="0"/>
              <a:t> </a:t>
            </a:r>
            <a:r>
              <a:rPr lang="en-US" altLang="ko-KR" dirty="0"/>
              <a:t>– git checkout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15B65C-D8A6-49AD-B86D-A3DABAF05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371" y="1611089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ko-KR" sz="2400" b="1" dirty="0"/>
              <a:t>git checkout &lt;</a:t>
            </a:r>
            <a:r>
              <a:rPr lang="ko-KR" altLang="en-US" sz="2400" b="1" dirty="0"/>
              <a:t>복사한 </a:t>
            </a:r>
            <a:r>
              <a:rPr lang="en-US" altLang="ko-KR" sz="2400" b="1" dirty="0"/>
              <a:t>commit Hash&gt;</a:t>
            </a:r>
          </a:p>
          <a:p>
            <a:r>
              <a:rPr lang="en-US" altLang="ko-KR" sz="2400" b="1" dirty="0"/>
              <a:t>git checkout </a:t>
            </a:r>
            <a:r>
              <a:rPr lang="en-US" altLang="ko-KR" sz="2400" b="1" dirty="0" err="1"/>
              <a:t>HEAD~</a:t>
            </a:r>
            <a:r>
              <a:rPr lang="en-US" altLang="ko-KR" sz="2400" b="1" dirty="0" err="1">
                <a:solidFill>
                  <a:srgbClr val="FF0000"/>
                </a:solidFill>
              </a:rPr>
              <a:t>n</a:t>
            </a:r>
            <a:endParaRPr lang="en-US" altLang="ko-KR" sz="24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ko-KR" sz="2400" b="1" dirty="0">
                <a:solidFill>
                  <a:srgbClr val="FF0000"/>
                </a:solidFill>
              </a:rPr>
              <a:t>  </a:t>
            </a:r>
            <a:r>
              <a:rPr lang="en-US" altLang="ko-KR" sz="2400" dirty="0"/>
              <a:t>:</a:t>
            </a:r>
            <a:r>
              <a:rPr lang="en-US" altLang="ko-KR" sz="2400" b="1" dirty="0">
                <a:solidFill>
                  <a:srgbClr val="FF0000"/>
                </a:solidFill>
              </a:rPr>
              <a:t> </a:t>
            </a:r>
            <a:r>
              <a:rPr lang="en-US" altLang="ko-KR" sz="2000" dirty="0"/>
              <a:t>HEAD</a:t>
            </a:r>
            <a:r>
              <a:rPr lang="ko-KR" altLang="en-US" sz="2000" dirty="0"/>
              <a:t>의 </a:t>
            </a:r>
            <a:r>
              <a:rPr lang="en-US" altLang="ko-KR" sz="2000" dirty="0"/>
              <a:t>n</a:t>
            </a:r>
            <a:r>
              <a:rPr lang="ko-KR" altLang="en-US" sz="2000" dirty="0"/>
              <a:t>단계 이전 버전을</a:t>
            </a:r>
            <a:r>
              <a:rPr lang="en-US" altLang="ko-KR" sz="2000" dirty="0"/>
              <a:t> checkout</a:t>
            </a:r>
            <a:endParaRPr lang="en-US" altLang="ko-KR" sz="2400" dirty="0"/>
          </a:p>
        </p:txBody>
      </p:sp>
      <p:sp>
        <p:nvSpPr>
          <p:cNvPr id="12" name="사각형: 모서리가 접힌 도형 11">
            <a:extLst>
              <a:ext uri="{FF2B5EF4-FFF2-40B4-BE49-F238E27FC236}">
                <a16:creationId xmlns:a16="http://schemas.microsoft.com/office/drawing/2014/main" id="{85287891-BB5A-4498-8CC6-B6A251BE85E3}"/>
              </a:ext>
            </a:extLst>
          </p:cNvPr>
          <p:cNvSpPr/>
          <p:nvPr/>
        </p:nvSpPr>
        <p:spPr>
          <a:xfrm>
            <a:off x="8553450" y="2405063"/>
            <a:ext cx="1238251" cy="464739"/>
          </a:xfrm>
          <a:prstGeom prst="foldedCorner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9ea347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사각형: 모서리가 접힌 도형 13">
            <a:extLst>
              <a:ext uri="{FF2B5EF4-FFF2-40B4-BE49-F238E27FC236}">
                <a16:creationId xmlns:a16="http://schemas.microsoft.com/office/drawing/2014/main" id="{40AF9F8B-0AE1-4BD4-8FD9-59BA25DE0CBE}"/>
              </a:ext>
            </a:extLst>
          </p:cNvPr>
          <p:cNvSpPr/>
          <p:nvPr/>
        </p:nvSpPr>
        <p:spPr>
          <a:xfrm>
            <a:off x="10706098" y="2405063"/>
            <a:ext cx="1238251" cy="464739"/>
          </a:xfrm>
          <a:prstGeom prst="foldedCorner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001b1b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8D627BA-FDCE-4817-9488-9CA97ADE0C05}"/>
              </a:ext>
            </a:extLst>
          </p:cNvPr>
          <p:cNvSpPr/>
          <p:nvPr/>
        </p:nvSpPr>
        <p:spPr>
          <a:xfrm>
            <a:off x="10744199" y="1571625"/>
            <a:ext cx="1157288" cy="4647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main</a:t>
            </a:r>
            <a:endParaRPr lang="ko-KR" altLang="en-US" dirty="0"/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C6583BC5-1000-48B0-8EC3-4F70B2E1922D}"/>
              </a:ext>
            </a:extLst>
          </p:cNvPr>
          <p:cNvSpPr/>
          <p:nvPr/>
        </p:nvSpPr>
        <p:spPr>
          <a:xfrm rot="5400000">
            <a:off x="11187111" y="1968895"/>
            <a:ext cx="276223" cy="40481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7695946-C357-4D82-BB07-6594624130BD}"/>
              </a:ext>
            </a:extLst>
          </p:cNvPr>
          <p:cNvSpPr/>
          <p:nvPr/>
        </p:nvSpPr>
        <p:spPr>
          <a:xfrm>
            <a:off x="8634413" y="1571625"/>
            <a:ext cx="1157288" cy="46473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HEAD</a:t>
            </a:r>
            <a:endParaRPr lang="ko-KR" altLang="en-US" dirty="0"/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A7B0006B-F6D5-4C94-89D0-B460DF8AD0D0}"/>
              </a:ext>
            </a:extLst>
          </p:cNvPr>
          <p:cNvSpPr/>
          <p:nvPr/>
        </p:nvSpPr>
        <p:spPr>
          <a:xfrm rot="5400000">
            <a:off x="9077325" y="1968895"/>
            <a:ext cx="276223" cy="404812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85B5C00-2D8E-4EE2-AA58-51411217B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029" y="3176587"/>
            <a:ext cx="4219575" cy="31908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7698750-6E7C-42A6-BEF2-2C7D201BBE08}"/>
              </a:ext>
            </a:extLst>
          </p:cNvPr>
          <p:cNvSpPr txBox="1"/>
          <p:nvPr/>
        </p:nvSpPr>
        <p:spPr>
          <a:xfrm>
            <a:off x="5559886" y="4772024"/>
            <a:ext cx="3102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← 수정 전 </a:t>
            </a:r>
            <a:r>
              <a:rPr lang="en-US" altLang="ko-KR" dirty="0"/>
              <a:t>a.txt</a:t>
            </a:r>
            <a:r>
              <a:rPr lang="ko-KR" altLang="en-US" dirty="0"/>
              <a:t>를 확인 가능</a:t>
            </a: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426EC47E-B53B-411C-94C7-36A83E115CCF}"/>
              </a:ext>
            </a:extLst>
          </p:cNvPr>
          <p:cNvSpPr/>
          <p:nvPr/>
        </p:nvSpPr>
        <p:spPr>
          <a:xfrm rot="10800000">
            <a:off x="9915525" y="2481263"/>
            <a:ext cx="666750" cy="271462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29168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735985-8830-4BEC-A44F-C23E06B79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3</a:t>
            </a:r>
            <a:r>
              <a:rPr lang="ko-KR" altLang="en-US" dirty="0"/>
              <a:t> </a:t>
            </a:r>
            <a:r>
              <a:rPr lang="en-US" altLang="ko-KR" dirty="0"/>
              <a:t>– git checkout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15B65C-D8A6-49AD-B86D-A3DABAF05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371" y="1611089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ko-KR" sz="2400" b="1" dirty="0"/>
              <a:t>git checkout main</a:t>
            </a:r>
          </a:p>
          <a:p>
            <a:pPr marL="0" indent="0">
              <a:buNone/>
            </a:pPr>
            <a:r>
              <a:rPr lang="en-US" altLang="ko-KR" sz="2400" b="1" dirty="0"/>
              <a:t>   </a:t>
            </a:r>
            <a:r>
              <a:rPr lang="en-US" altLang="ko-KR" sz="2400" dirty="0"/>
              <a:t>: </a:t>
            </a:r>
            <a:r>
              <a:rPr lang="en-US" altLang="ko-KR" sz="2000" dirty="0"/>
              <a:t>HEAD </a:t>
            </a:r>
            <a:r>
              <a:rPr lang="ko-KR" altLang="en-US" sz="2000" dirty="0"/>
              <a:t>포인터를 </a:t>
            </a:r>
            <a:r>
              <a:rPr lang="en-US" altLang="ko-KR" sz="2000" dirty="0"/>
              <a:t>main</a:t>
            </a:r>
            <a:r>
              <a:rPr lang="ko-KR" altLang="en-US" sz="2000" dirty="0"/>
              <a:t>의 가장 최근 </a:t>
            </a:r>
            <a:r>
              <a:rPr lang="ko-KR" altLang="en-US" sz="2000" dirty="0" err="1"/>
              <a:t>커밋으로</a:t>
            </a:r>
            <a:r>
              <a:rPr lang="ko-KR" altLang="en-US" sz="2000" dirty="0"/>
              <a:t> 이동</a:t>
            </a:r>
            <a:r>
              <a:rPr lang="en-US" altLang="ko-KR" sz="2000" dirty="0"/>
              <a:t>. </a:t>
            </a:r>
            <a:r>
              <a:rPr lang="ko-KR" altLang="en-US" sz="2000" dirty="0"/>
              <a:t>다시 </a:t>
            </a:r>
            <a:r>
              <a:rPr lang="ko-KR" altLang="en-US" sz="2000" dirty="0" err="1"/>
              <a:t>돌아감</a:t>
            </a:r>
            <a:r>
              <a:rPr lang="en-US" altLang="ko-KR" sz="2000" dirty="0"/>
              <a:t>.</a:t>
            </a:r>
            <a:endParaRPr lang="en-US" altLang="ko-KR" sz="2400" dirty="0"/>
          </a:p>
        </p:txBody>
      </p:sp>
      <p:sp>
        <p:nvSpPr>
          <p:cNvPr id="12" name="사각형: 모서리가 접힌 도형 11">
            <a:extLst>
              <a:ext uri="{FF2B5EF4-FFF2-40B4-BE49-F238E27FC236}">
                <a16:creationId xmlns:a16="http://schemas.microsoft.com/office/drawing/2014/main" id="{85287891-BB5A-4498-8CC6-B6A251BE85E3}"/>
              </a:ext>
            </a:extLst>
          </p:cNvPr>
          <p:cNvSpPr/>
          <p:nvPr/>
        </p:nvSpPr>
        <p:spPr>
          <a:xfrm>
            <a:off x="8553450" y="2405063"/>
            <a:ext cx="1238251" cy="464739"/>
          </a:xfrm>
          <a:prstGeom prst="foldedCorner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9ea347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사각형: 모서리가 접힌 도형 13">
            <a:extLst>
              <a:ext uri="{FF2B5EF4-FFF2-40B4-BE49-F238E27FC236}">
                <a16:creationId xmlns:a16="http://schemas.microsoft.com/office/drawing/2014/main" id="{40AF9F8B-0AE1-4BD4-8FD9-59BA25DE0CBE}"/>
              </a:ext>
            </a:extLst>
          </p:cNvPr>
          <p:cNvSpPr/>
          <p:nvPr/>
        </p:nvSpPr>
        <p:spPr>
          <a:xfrm>
            <a:off x="10706098" y="2405063"/>
            <a:ext cx="1238251" cy="464739"/>
          </a:xfrm>
          <a:prstGeom prst="foldedCorner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001b1b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8D627BA-FDCE-4817-9488-9CA97ADE0C05}"/>
              </a:ext>
            </a:extLst>
          </p:cNvPr>
          <p:cNvSpPr/>
          <p:nvPr/>
        </p:nvSpPr>
        <p:spPr>
          <a:xfrm>
            <a:off x="10744199" y="1571625"/>
            <a:ext cx="1157288" cy="4647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main</a:t>
            </a:r>
            <a:endParaRPr lang="ko-KR" altLang="en-US" dirty="0"/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C6583BC5-1000-48B0-8EC3-4F70B2E1922D}"/>
              </a:ext>
            </a:extLst>
          </p:cNvPr>
          <p:cNvSpPr/>
          <p:nvPr/>
        </p:nvSpPr>
        <p:spPr>
          <a:xfrm rot="5400000">
            <a:off x="11187111" y="1968895"/>
            <a:ext cx="276223" cy="40481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7695946-C357-4D82-BB07-6594624130BD}"/>
              </a:ext>
            </a:extLst>
          </p:cNvPr>
          <p:cNvSpPr/>
          <p:nvPr/>
        </p:nvSpPr>
        <p:spPr>
          <a:xfrm>
            <a:off x="10744199" y="663203"/>
            <a:ext cx="1157288" cy="46473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HEAD</a:t>
            </a:r>
            <a:endParaRPr lang="ko-KR" altLang="en-US" dirty="0"/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A7B0006B-F6D5-4C94-89D0-B460DF8AD0D0}"/>
              </a:ext>
            </a:extLst>
          </p:cNvPr>
          <p:cNvSpPr/>
          <p:nvPr/>
        </p:nvSpPr>
        <p:spPr>
          <a:xfrm rot="5400000">
            <a:off x="11187111" y="1060473"/>
            <a:ext cx="276223" cy="404812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78934DA-B3AB-474C-892F-0F4B36D36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4618985"/>
            <a:ext cx="6553200" cy="1419225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321EE7FF-4E56-432B-8EE6-8F678394F3EF}"/>
              </a:ext>
            </a:extLst>
          </p:cNvPr>
          <p:cNvSpPr/>
          <p:nvPr/>
        </p:nvSpPr>
        <p:spPr>
          <a:xfrm rot="7030991">
            <a:off x="9970393" y="5071022"/>
            <a:ext cx="504825" cy="447675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FAA8127-2EA4-445B-BA2C-AD131D62B4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42" y="2752725"/>
            <a:ext cx="4114800" cy="3457575"/>
          </a:xfrm>
          <a:prstGeom prst="rect">
            <a:avLst/>
          </a:prstGeom>
        </p:spPr>
      </p:pic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F063FB81-E42E-4150-B8D0-98363B2B64DE}"/>
              </a:ext>
            </a:extLst>
          </p:cNvPr>
          <p:cNvSpPr/>
          <p:nvPr/>
        </p:nvSpPr>
        <p:spPr>
          <a:xfrm rot="10800000">
            <a:off x="9915525" y="2481263"/>
            <a:ext cx="666750" cy="271462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4776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5EDE8-D8A8-4EA5-936D-EDDC17C00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기초 </a:t>
            </a:r>
            <a:r>
              <a:rPr lang="en-US" altLang="ko-KR" dirty="0"/>
              <a:t>– git push</a:t>
            </a:r>
            <a:endParaRPr lang="ko-KR" altLang="en-US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F2965A8A-DFAF-45FE-9604-94FC60AE3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78621"/>
            <a:ext cx="10515600" cy="299834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3200" b="1" dirty="0"/>
              <a:t>  git push origin main</a:t>
            </a:r>
          </a:p>
          <a:p>
            <a:pPr>
              <a:lnSpc>
                <a:spcPct val="150000"/>
              </a:lnSpc>
            </a:pP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en-US" altLang="ko-KR" sz="2400" dirty="0"/>
              <a:t>origin</a:t>
            </a:r>
            <a:r>
              <a:rPr lang="ko-KR" altLang="en-US" sz="2400" dirty="0"/>
              <a:t>이라는 </a:t>
            </a:r>
            <a:r>
              <a:rPr lang="en-US" altLang="ko-KR" sz="2400" dirty="0"/>
              <a:t>remote repository</a:t>
            </a:r>
            <a:r>
              <a:rPr lang="ko-KR" altLang="en-US" sz="2400" dirty="0"/>
              <a:t>에 </a:t>
            </a:r>
            <a:r>
              <a:rPr lang="en-US" altLang="ko-KR" sz="2400" dirty="0"/>
              <a:t>main</a:t>
            </a:r>
            <a:r>
              <a:rPr lang="ko-KR" altLang="en-US" sz="2400" dirty="0"/>
              <a:t> </a:t>
            </a:r>
            <a:r>
              <a:rPr lang="ko-KR" altLang="en-US" sz="2400" dirty="0" err="1"/>
              <a:t>브랜치의</a:t>
            </a:r>
            <a:r>
              <a:rPr lang="ko-KR" altLang="en-US" sz="2400" dirty="0"/>
              <a:t> </a:t>
            </a:r>
            <a:r>
              <a:rPr lang="ko-KR" altLang="en-US" sz="2400" dirty="0" err="1"/>
              <a:t>커밋을</a:t>
            </a:r>
            <a:r>
              <a:rPr lang="ko-KR" altLang="en-US" sz="2400" dirty="0"/>
              <a:t> 전송한다</a:t>
            </a:r>
            <a:r>
              <a:rPr lang="en-US" altLang="ko-KR" sz="2400" dirty="0"/>
              <a:t>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400" dirty="0"/>
              <a:t>  </a:t>
            </a:r>
            <a:r>
              <a:rPr lang="ko-KR" altLang="en-US" sz="2400" dirty="0" err="1"/>
              <a:t>브랜치는</a:t>
            </a:r>
            <a:r>
              <a:rPr lang="ko-KR" altLang="en-US" sz="2400" dirty="0"/>
              <a:t> 추후에 다룰 예정</a:t>
            </a:r>
            <a:endParaRPr lang="en-US" altLang="ko-KR" sz="2400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 marL="0" indent="0">
              <a:lnSpc>
                <a:spcPct val="150000"/>
              </a:lnSpc>
              <a:buNone/>
            </a:pPr>
            <a:endParaRPr lang="en-US" altLang="ko-KR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F1CCBC9-6B57-48F7-B878-3BBAB9EC3585}"/>
              </a:ext>
            </a:extLst>
          </p:cNvPr>
          <p:cNvSpPr/>
          <p:nvPr/>
        </p:nvSpPr>
        <p:spPr>
          <a:xfrm>
            <a:off x="596217" y="1687513"/>
            <a:ext cx="1261768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Working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Directory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AB70218-7A96-43C0-9668-32F38BF348B7}"/>
              </a:ext>
            </a:extLst>
          </p:cNvPr>
          <p:cNvSpPr/>
          <p:nvPr/>
        </p:nvSpPr>
        <p:spPr>
          <a:xfrm>
            <a:off x="3514614" y="1687512"/>
            <a:ext cx="1261766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Staging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Area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50C8D48-455C-4FA7-8BAA-2D40F54774E4}"/>
              </a:ext>
            </a:extLst>
          </p:cNvPr>
          <p:cNvSpPr/>
          <p:nvPr/>
        </p:nvSpPr>
        <p:spPr>
          <a:xfrm>
            <a:off x="6433010" y="1687512"/>
            <a:ext cx="1382681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Local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Repository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2C81F95-BE94-49D7-8872-DC888414FE91}"/>
              </a:ext>
            </a:extLst>
          </p:cNvPr>
          <p:cNvSpPr/>
          <p:nvPr/>
        </p:nvSpPr>
        <p:spPr>
          <a:xfrm>
            <a:off x="9683868" y="1687512"/>
            <a:ext cx="1382681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Remote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Repository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367E0849-4D82-41DD-BB10-2875FA01EF68}"/>
              </a:ext>
            </a:extLst>
          </p:cNvPr>
          <p:cNvSpPr/>
          <p:nvPr/>
        </p:nvSpPr>
        <p:spPr>
          <a:xfrm>
            <a:off x="2030645" y="1933575"/>
            <a:ext cx="1362977" cy="736322"/>
          </a:xfrm>
          <a:prstGeom prst="rightArrow">
            <a:avLst>
              <a:gd name="adj1" fmla="val 50000"/>
              <a:gd name="adj2" fmla="val 48713"/>
            </a:avLst>
          </a:prstGeom>
          <a:solidFill>
            <a:srgbClr val="92D05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add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86921CE7-EF68-4DA1-BB80-9817EFF05954}"/>
              </a:ext>
            </a:extLst>
          </p:cNvPr>
          <p:cNvSpPr/>
          <p:nvPr/>
        </p:nvSpPr>
        <p:spPr>
          <a:xfrm>
            <a:off x="7916979" y="1608360"/>
            <a:ext cx="1645897" cy="550863"/>
          </a:xfrm>
          <a:prstGeom prst="rightArrow">
            <a:avLst>
              <a:gd name="adj1" fmla="val 50000"/>
              <a:gd name="adj2" fmla="val 48713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push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DE9832EA-735F-4D04-BC85-FD1DEF7CF6E4}"/>
              </a:ext>
            </a:extLst>
          </p:cNvPr>
          <p:cNvSpPr/>
          <p:nvPr/>
        </p:nvSpPr>
        <p:spPr>
          <a:xfrm>
            <a:off x="7916979" y="2088594"/>
            <a:ext cx="1555342" cy="845329"/>
          </a:xfrm>
          <a:prstGeom prst="leftArrow">
            <a:avLst/>
          </a:prstGeom>
          <a:solidFill>
            <a:srgbClr val="92D05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clone</a:t>
            </a:r>
          </a:p>
          <a:p>
            <a:pPr algn="ctr"/>
            <a:r>
              <a:rPr lang="en-US" altLang="ko-KR" sz="1600" b="1" dirty="0"/>
              <a:t>/fetch/pull</a:t>
            </a:r>
            <a:endParaRPr lang="ko-KR" altLang="en-US" sz="1600" b="1" dirty="0"/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2D9E8439-58A3-4D3E-9CF9-DAA99AE26E1D}"/>
              </a:ext>
            </a:extLst>
          </p:cNvPr>
          <p:cNvSpPr/>
          <p:nvPr/>
        </p:nvSpPr>
        <p:spPr>
          <a:xfrm>
            <a:off x="4897372" y="1933575"/>
            <a:ext cx="1362977" cy="736322"/>
          </a:xfrm>
          <a:prstGeom prst="rightArrow">
            <a:avLst>
              <a:gd name="adj1" fmla="val 50000"/>
              <a:gd name="adj2" fmla="val 48713"/>
            </a:avLst>
          </a:prstGeom>
          <a:solidFill>
            <a:srgbClr val="92D05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commit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F9FCF3-370F-4B97-8ECB-3D97DB8A8343}"/>
              </a:ext>
            </a:extLst>
          </p:cNvPr>
          <p:cNvSpPr txBox="1"/>
          <p:nvPr/>
        </p:nvSpPr>
        <p:spPr>
          <a:xfrm>
            <a:off x="2712133" y="3978957"/>
            <a:ext cx="15790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accent2"/>
                </a:solidFill>
              </a:rPr>
              <a:t>원격 저장소 이름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6BDD00C-9365-49B4-B9FC-DFD3407012F2}"/>
              </a:ext>
            </a:extLst>
          </p:cNvPr>
          <p:cNvSpPr txBox="1"/>
          <p:nvPr/>
        </p:nvSpPr>
        <p:spPr>
          <a:xfrm>
            <a:off x="4272140" y="3996060"/>
            <a:ext cx="15790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err="1">
                <a:solidFill>
                  <a:schemeClr val="accent2"/>
                </a:solidFill>
              </a:rPr>
              <a:t>브랜치</a:t>
            </a:r>
            <a:r>
              <a:rPr lang="ko-KR" altLang="en-US" sz="1400" b="1" dirty="0">
                <a:solidFill>
                  <a:schemeClr val="accent2"/>
                </a:solidFill>
              </a:rPr>
              <a:t> 이름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E4D917C-CD8B-478A-9D21-69EE8EBCFB56}"/>
              </a:ext>
            </a:extLst>
          </p:cNvPr>
          <p:cNvCxnSpPr>
            <a:cxnSpLocks/>
          </p:cNvCxnSpPr>
          <p:nvPr/>
        </p:nvCxnSpPr>
        <p:spPr>
          <a:xfrm>
            <a:off x="2943225" y="3905250"/>
            <a:ext cx="1104900" cy="0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81D488C7-40DD-492E-A82B-A83451841906}"/>
              </a:ext>
            </a:extLst>
          </p:cNvPr>
          <p:cNvCxnSpPr>
            <a:cxnSpLocks/>
          </p:cNvCxnSpPr>
          <p:nvPr/>
        </p:nvCxnSpPr>
        <p:spPr>
          <a:xfrm>
            <a:off x="4272140" y="3905250"/>
            <a:ext cx="894220" cy="0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12631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5EDE8-D8A8-4EA5-936D-EDDC17C00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기초 </a:t>
            </a:r>
            <a:r>
              <a:rPr lang="en-US" altLang="ko-KR" dirty="0"/>
              <a:t>– git clone/pull/fetch</a:t>
            </a:r>
            <a:r>
              <a:rPr lang="ko-KR" altLang="en-US" dirty="0"/>
              <a:t>의 차이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907B7AA-43CF-4D09-BB94-C73AEB22262C}"/>
              </a:ext>
            </a:extLst>
          </p:cNvPr>
          <p:cNvSpPr/>
          <p:nvPr/>
        </p:nvSpPr>
        <p:spPr>
          <a:xfrm>
            <a:off x="596217" y="1687513"/>
            <a:ext cx="1261768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Working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Directory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CED8006-381A-49F1-92E6-F162C86F76CC}"/>
              </a:ext>
            </a:extLst>
          </p:cNvPr>
          <p:cNvSpPr/>
          <p:nvPr/>
        </p:nvSpPr>
        <p:spPr>
          <a:xfrm>
            <a:off x="3514614" y="1687512"/>
            <a:ext cx="1261766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Staging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Area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3258751-8815-4373-BFF2-4A8F0FAB5502}"/>
              </a:ext>
            </a:extLst>
          </p:cNvPr>
          <p:cNvSpPr/>
          <p:nvPr/>
        </p:nvSpPr>
        <p:spPr>
          <a:xfrm>
            <a:off x="6433010" y="1687512"/>
            <a:ext cx="1382681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Local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Repository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DF2BF44-6944-4446-88A3-1751C3C0206F}"/>
              </a:ext>
            </a:extLst>
          </p:cNvPr>
          <p:cNvSpPr/>
          <p:nvPr/>
        </p:nvSpPr>
        <p:spPr>
          <a:xfrm>
            <a:off x="9683868" y="1687512"/>
            <a:ext cx="1382681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Remote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Repository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11F9E20C-F59D-433A-9F6D-2BCEF354B401}"/>
              </a:ext>
            </a:extLst>
          </p:cNvPr>
          <p:cNvSpPr/>
          <p:nvPr/>
        </p:nvSpPr>
        <p:spPr>
          <a:xfrm>
            <a:off x="2030645" y="1933575"/>
            <a:ext cx="1362977" cy="736322"/>
          </a:xfrm>
          <a:prstGeom prst="rightArrow">
            <a:avLst>
              <a:gd name="adj1" fmla="val 50000"/>
              <a:gd name="adj2" fmla="val 48713"/>
            </a:avLst>
          </a:prstGeom>
          <a:solidFill>
            <a:srgbClr val="92D05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add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9CD6A389-D4E0-4424-B011-FD7A4BC692D9}"/>
              </a:ext>
            </a:extLst>
          </p:cNvPr>
          <p:cNvSpPr/>
          <p:nvPr/>
        </p:nvSpPr>
        <p:spPr>
          <a:xfrm>
            <a:off x="7916979" y="1608360"/>
            <a:ext cx="1645897" cy="550863"/>
          </a:xfrm>
          <a:prstGeom prst="rightArrow">
            <a:avLst>
              <a:gd name="adj1" fmla="val 50000"/>
              <a:gd name="adj2" fmla="val 48713"/>
            </a:avLst>
          </a:prstGeom>
          <a:solidFill>
            <a:srgbClr val="92D05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push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0" name="화살표: 왼쪽 9">
            <a:extLst>
              <a:ext uri="{FF2B5EF4-FFF2-40B4-BE49-F238E27FC236}">
                <a16:creationId xmlns:a16="http://schemas.microsoft.com/office/drawing/2014/main" id="{96989EE7-D9A0-4F0F-BA8B-659EADAA577E}"/>
              </a:ext>
            </a:extLst>
          </p:cNvPr>
          <p:cNvSpPr/>
          <p:nvPr/>
        </p:nvSpPr>
        <p:spPr>
          <a:xfrm>
            <a:off x="7916979" y="2088594"/>
            <a:ext cx="1555342" cy="845329"/>
          </a:xfrm>
          <a:prstGeom prst="lef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clone</a:t>
            </a:r>
          </a:p>
          <a:p>
            <a:pPr algn="ctr"/>
            <a:r>
              <a:rPr lang="en-US" altLang="ko-KR" sz="1600" b="1" dirty="0"/>
              <a:t>/fetch/pull</a:t>
            </a:r>
            <a:endParaRPr lang="ko-KR" altLang="en-US" sz="1600" b="1" dirty="0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F45F5E17-1674-4D63-AEE9-EBF08F358110}"/>
              </a:ext>
            </a:extLst>
          </p:cNvPr>
          <p:cNvSpPr/>
          <p:nvPr/>
        </p:nvSpPr>
        <p:spPr>
          <a:xfrm>
            <a:off x="4897372" y="1933575"/>
            <a:ext cx="1362977" cy="736322"/>
          </a:xfrm>
          <a:prstGeom prst="rightArrow">
            <a:avLst>
              <a:gd name="adj1" fmla="val 50000"/>
              <a:gd name="adj2" fmla="val 48713"/>
            </a:avLst>
          </a:prstGeom>
          <a:solidFill>
            <a:srgbClr val="92D05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commit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5764C3A-BD7A-46F1-B48E-DE8C2DBD6EAD}"/>
              </a:ext>
            </a:extLst>
          </p:cNvPr>
          <p:cNvSpPr/>
          <p:nvPr/>
        </p:nvSpPr>
        <p:spPr>
          <a:xfrm>
            <a:off x="1085850" y="3429000"/>
            <a:ext cx="1962150" cy="51435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clone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13" name="사각형: 둥근 모서리 12">
            <a:hlinkClick r:id="rId2" action="ppaction://hlinksldjump"/>
            <a:extLst>
              <a:ext uri="{FF2B5EF4-FFF2-40B4-BE49-F238E27FC236}">
                <a16:creationId xmlns:a16="http://schemas.microsoft.com/office/drawing/2014/main" id="{F03B76B5-4F49-4B54-8897-CB30D4D2397F}"/>
              </a:ext>
            </a:extLst>
          </p:cNvPr>
          <p:cNvSpPr/>
          <p:nvPr/>
        </p:nvSpPr>
        <p:spPr>
          <a:xfrm>
            <a:off x="5010150" y="3402458"/>
            <a:ext cx="1962150" cy="51435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pull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795CF52D-8944-4BA8-85E8-DD69C488E500}"/>
              </a:ext>
            </a:extLst>
          </p:cNvPr>
          <p:cNvSpPr/>
          <p:nvPr/>
        </p:nvSpPr>
        <p:spPr>
          <a:xfrm>
            <a:off x="8934450" y="3402458"/>
            <a:ext cx="1962150" cy="51435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fetch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E305D34E-B557-455B-8EBE-84B0FAC0EF5B}"/>
              </a:ext>
            </a:extLst>
          </p:cNvPr>
          <p:cNvCxnSpPr/>
          <p:nvPr/>
        </p:nvCxnSpPr>
        <p:spPr>
          <a:xfrm>
            <a:off x="4105275" y="3686175"/>
            <a:ext cx="0" cy="2714625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58E660AF-0532-401B-B2CD-D7C54F57897D}"/>
              </a:ext>
            </a:extLst>
          </p:cNvPr>
          <p:cNvCxnSpPr/>
          <p:nvPr/>
        </p:nvCxnSpPr>
        <p:spPr>
          <a:xfrm>
            <a:off x="7815691" y="3686175"/>
            <a:ext cx="0" cy="2714625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BFC75D9-90BC-46FA-A36D-458404BFFBBA}"/>
              </a:ext>
            </a:extLst>
          </p:cNvPr>
          <p:cNvSpPr txBox="1"/>
          <p:nvPr/>
        </p:nvSpPr>
        <p:spPr>
          <a:xfrm>
            <a:off x="596217" y="4112350"/>
            <a:ext cx="3328576" cy="2531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Local repository</a:t>
            </a:r>
            <a:r>
              <a:rPr lang="ko-KR" altLang="en-US" dirty="0"/>
              <a:t>에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아무것도 없는 상태에서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Remote</a:t>
            </a:r>
            <a:r>
              <a:rPr lang="ko-KR" altLang="en-US" dirty="0"/>
              <a:t> </a:t>
            </a:r>
            <a:r>
              <a:rPr lang="en-US" altLang="ko-KR" dirty="0"/>
              <a:t>repository</a:t>
            </a:r>
            <a:r>
              <a:rPr lang="ko-KR" altLang="en-US" dirty="0"/>
              <a:t>의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데이터를 가져옴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(remote </a:t>
            </a:r>
            <a:r>
              <a:rPr lang="ko-KR" altLang="en-US" dirty="0"/>
              <a:t>설정을 자동으로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해주는 </a:t>
            </a:r>
            <a:r>
              <a:rPr lang="ko-KR" altLang="en-US" b="1" dirty="0"/>
              <a:t>초기 다운로드</a:t>
            </a:r>
            <a:r>
              <a:rPr lang="ko-KR" altLang="en-US" dirty="0"/>
              <a:t>에 사용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0740CD-00CC-4BE6-84D5-D30133CC0E1B}"/>
              </a:ext>
            </a:extLst>
          </p:cNvPr>
          <p:cNvSpPr txBox="1"/>
          <p:nvPr/>
        </p:nvSpPr>
        <p:spPr>
          <a:xfrm>
            <a:off x="4460631" y="4132846"/>
            <a:ext cx="3122338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Local repository</a:t>
            </a:r>
            <a:r>
              <a:rPr lang="ko-KR" altLang="en-US" dirty="0"/>
              <a:t>에 이미 </a:t>
            </a:r>
            <a:r>
              <a:rPr lang="en-US" altLang="ko-KR" dirty="0"/>
              <a:t>remote repository</a:t>
            </a:r>
            <a:r>
              <a:rPr lang="ko-KR" altLang="en-US" dirty="0"/>
              <a:t>의 정보가 있고</a:t>
            </a:r>
            <a:r>
              <a:rPr lang="en-US" altLang="ko-KR" dirty="0"/>
              <a:t>, remote repository</a:t>
            </a:r>
            <a:r>
              <a:rPr lang="ko-KR" altLang="en-US" dirty="0"/>
              <a:t>의 변경 사항을 </a:t>
            </a:r>
            <a:r>
              <a:rPr lang="ko-KR" altLang="en-US" b="1" dirty="0"/>
              <a:t>갱신</a:t>
            </a:r>
            <a:r>
              <a:rPr lang="ko-KR" altLang="en-US" dirty="0"/>
              <a:t>하기 위해 하는 것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3719D08-6BA3-4639-84B8-073858B9413B}"/>
              </a:ext>
            </a:extLst>
          </p:cNvPr>
          <p:cNvSpPr txBox="1"/>
          <p:nvPr/>
        </p:nvSpPr>
        <p:spPr>
          <a:xfrm>
            <a:off x="8382010" y="4136912"/>
            <a:ext cx="3144097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Remote</a:t>
            </a:r>
            <a:r>
              <a:rPr lang="ko-KR" altLang="en-US" dirty="0"/>
              <a:t> </a:t>
            </a:r>
            <a:r>
              <a:rPr lang="en-US" altLang="ko-KR" dirty="0"/>
              <a:t>repository</a:t>
            </a:r>
            <a:r>
              <a:rPr lang="ko-KR" altLang="en-US" dirty="0"/>
              <a:t>로부터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b="1" dirty="0"/>
              <a:t>변경 사항을 가져옴</a:t>
            </a:r>
            <a:r>
              <a:rPr lang="ko-KR" altLang="en-US" dirty="0"/>
              <a:t>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but local</a:t>
            </a:r>
            <a:r>
              <a:rPr lang="ko-KR" altLang="en-US" dirty="0"/>
              <a:t> </a:t>
            </a:r>
            <a:r>
              <a:rPr lang="en-US" altLang="ko-KR" dirty="0"/>
              <a:t>repository</a:t>
            </a:r>
            <a:r>
              <a:rPr lang="ko-KR" altLang="en-US" dirty="0"/>
              <a:t>에 변경 사항을 병합하지는 않음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(pull</a:t>
            </a:r>
            <a:r>
              <a:rPr lang="ko-KR" altLang="en-US" dirty="0"/>
              <a:t>은 병합함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52841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5EDE8-D8A8-4EA5-936D-EDDC17C00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기초 </a:t>
            </a:r>
            <a:r>
              <a:rPr lang="en-US" altLang="ko-KR" dirty="0"/>
              <a:t>– git clone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063A54-824A-4C84-AE97-041F67764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660" y="3208366"/>
            <a:ext cx="10515600" cy="296642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dirty="0"/>
              <a:t>GitHub</a:t>
            </a:r>
            <a:r>
              <a:rPr lang="ko-KR" altLang="en-US" dirty="0"/>
              <a:t>와 같은 </a:t>
            </a:r>
            <a:r>
              <a:rPr lang="en-US" altLang="ko-KR" dirty="0"/>
              <a:t>remote repository</a:t>
            </a:r>
            <a:r>
              <a:rPr lang="ko-KR" altLang="en-US" dirty="0"/>
              <a:t>에서 그대로 가져와 시작 할 수 있다</a:t>
            </a:r>
            <a:r>
              <a:rPr lang="en-US" altLang="ko-KR" dirty="0"/>
              <a:t>. git </a:t>
            </a:r>
            <a:r>
              <a:rPr lang="en-US" altLang="ko-KR" dirty="0" err="1"/>
              <a:t>init</a:t>
            </a:r>
            <a:r>
              <a:rPr lang="en-US" altLang="ko-KR" dirty="0"/>
              <a:t> </a:t>
            </a:r>
            <a:r>
              <a:rPr lang="ko-KR" altLang="en-US" dirty="0"/>
              <a:t>불필요</a:t>
            </a:r>
            <a:r>
              <a:rPr lang="en-US" altLang="ko-KR" dirty="0"/>
              <a:t>.</a:t>
            </a:r>
          </a:p>
          <a:p>
            <a:pPr>
              <a:lnSpc>
                <a:spcPct val="100000"/>
              </a:lnSpc>
            </a:pPr>
            <a:r>
              <a:rPr lang="ko-KR" altLang="en-US" dirty="0"/>
              <a:t>초기 다운로드에 사용</a:t>
            </a:r>
            <a:endParaRPr lang="en-US" altLang="ko-KR" dirty="0"/>
          </a:p>
          <a:p>
            <a:pPr marL="0" indent="0">
              <a:lnSpc>
                <a:spcPct val="100000"/>
              </a:lnSpc>
              <a:buNone/>
            </a:pPr>
            <a:endParaRPr lang="en-US" altLang="ko-KR" dirty="0"/>
          </a:p>
          <a:p>
            <a:pPr>
              <a:lnSpc>
                <a:spcPct val="100000"/>
              </a:lnSpc>
            </a:pPr>
            <a:r>
              <a:rPr lang="en-US" altLang="ko-KR" b="1" dirty="0"/>
              <a:t>git clone &lt;</a:t>
            </a:r>
            <a:r>
              <a:rPr lang="ko-KR" altLang="en-US" b="1" dirty="0"/>
              <a:t>원격 저장소의 </a:t>
            </a:r>
            <a:r>
              <a:rPr lang="en-US" altLang="ko-KR" b="1" dirty="0"/>
              <a:t>SSH</a:t>
            </a:r>
            <a:r>
              <a:rPr lang="ko-KR" altLang="en-US" b="1" dirty="0"/>
              <a:t>주소</a:t>
            </a:r>
            <a:r>
              <a:rPr lang="en-US" altLang="ko-KR" b="1" dirty="0"/>
              <a:t>&gt; </a:t>
            </a:r>
            <a:endParaRPr lang="ko-KR" altLang="en-US" b="1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907B7AA-43CF-4D09-BB94-C73AEB22262C}"/>
              </a:ext>
            </a:extLst>
          </p:cNvPr>
          <p:cNvSpPr/>
          <p:nvPr/>
        </p:nvSpPr>
        <p:spPr>
          <a:xfrm>
            <a:off x="596217" y="1687513"/>
            <a:ext cx="1261768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Working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Directory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CED8006-381A-49F1-92E6-F162C86F76CC}"/>
              </a:ext>
            </a:extLst>
          </p:cNvPr>
          <p:cNvSpPr/>
          <p:nvPr/>
        </p:nvSpPr>
        <p:spPr>
          <a:xfrm>
            <a:off x="3514614" y="1687512"/>
            <a:ext cx="1261766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Staging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Area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3258751-8815-4373-BFF2-4A8F0FAB5502}"/>
              </a:ext>
            </a:extLst>
          </p:cNvPr>
          <p:cNvSpPr/>
          <p:nvPr/>
        </p:nvSpPr>
        <p:spPr>
          <a:xfrm>
            <a:off x="6433010" y="1687512"/>
            <a:ext cx="1382681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Local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Repository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DF2BF44-6944-4446-88A3-1751C3C0206F}"/>
              </a:ext>
            </a:extLst>
          </p:cNvPr>
          <p:cNvSpPr/>
          <p:nvPr/>
        </p:nvSpPr>
        <p:spPr>
          <a:xfrm>
            <a:off x="9683868" y="1687512"/>
            <a:ext cx="1382681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Remote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Repository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11F9E20C-F59D-433A-9F6D-2BCEF354B401}"/>
              </a:ext>
            </a:extLst>
          </p:cNvPr>
          <p:cNvSpPr/>
          <p:nvPr/>
        </p:nvSpPr>
        <p:spPr>
          <a:xfrm>
            <a:off x="2030645" y="1933575"/>
            <a:ext cx="1362977" cy="736322"/>
          </a:xfrm>
          <a:prstGeom prst="rightArrow">
            <a:avLst>
              <a:gd name="adj1" fmla="val 50000"/>
              <a:gd name="adj2" fmla="val 48713"/>
            </a:avLst>
          </a:prstGeom>
          <a:solidFill>
            <a:srgbClr val="92D05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add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9CD6A389-D4E0-4424-B011-FD7A4BC692D9}"/>
              </a:ext>
            </a:extLst>
          </p:cNvPr>
          <p:cNvSpPr/>
          <p:nvPr/>
        </p:nvSpPr>
        <p:spPr>
          <a:xfrm>
            <a:off x="7916979" y="1608360"/>
            <a:ext cx="1645897" cy="550863"/>
          </a:xfrm>
          <a:prstGeom prst="rightArrow">
            <a:avLst>
              <a:gd name="adj1" fmla="val 50000"/>
              <a:gd name="adj2" fmla="val 48713"/>
            </a:avLst>
          </a:prstGeom>
          <a:solidFill>
            <a:srgbClr val="92D05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push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0" name="화살표: 왼쪽 9">
            <a:extLst>
              <a:ext uri="{FF2B5EF4-FFF2-40B4-BE49-F238E27FC236}">
                <a16:creationId xmlns:a16="http://schemas.microsoft.com/office/drawing/2014/main" id="{96989EE7-D9A0-4F0F-BA8B-659EADAA577E}"/>
              </a:ext>
            </a:extLst>
          </p:cNvPr>
          <p:cNvSpPr/>
          <p:nvPr/>
        </p:nvSpPr>
        <p:spPr>
          <a:xfrm>
            <a:off x="7916979" y="2088594"/>
            <a:ext cx="1555342" cy="845329"/>
          </a:xfrm>
          <a:prstGeom prst="lef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clone</a:t>
            </a:r>
          </a:p>
          <a:p>
            <a:pPr algn="ctr"/>
            <a:r>
              <a:rPr lang="en-US" altLang="ko-KR" sz="1600" b="1" dirty="0"/>
              <a:t>/fetch/pull</a:t>
            </a:r>
            <a:endParaRPr lang="ko-KR" altLang="en-US" sz="1600" b="1" dirty="0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F45F5E17-1674-4D63-AEE9-EBF08F358110}"/>
              </a:ext>
            </a:extLst>
          </p:cNvPr>
          <p:cNvSpPr/>
          <p:nvPr/>
        </p:nvSpPr>
        <p:spPr>
          <a:xfrm>
            <a:off x="4897372" y="1933575"/>
            <a:ext cx="1362977" cy="736322"/>
          </a:xfrm>
          <a:prstGeom prst="rightArrow">
            <a:avLst>
              <a:gd name="adj1" fmla="val 50000"/>
              <a:gd name="adj2" fmla="val 48713"/>
            </a:avLst>
          </a:prstGeom>
          <a:solidFill>
            <a:srgbClr val="92D05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commit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45701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5EDE8-D8A8-4EA5-936D-EDDC17C00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4 – remote</a:t>
            </a:r>
            <a:r>
              <a:rPr lang="ko-KR" altLang="en-US" dirty="0"/>
              <a:t> </a:t>
            </a:r>
            <a:r>
              <a:rPr lang="en-US" altLang="ko-KR" dirty="0"/>
              <a:t>repository </a:t>
            </a:r>
            <a:r>
              <a:rPr lang="ko-KR" altLang="en-US" dirty="0"/>
              <a:t>생성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F2965A8A-DFAF-45FE-9604-94FC60AE3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ko-KR" altLang="en-US" dirty="0"/>
              <a:t>먼저 실습에 사용할 원격 </a:t>
            </a:r>
            <a:r>
              <a:rPr lang="ko-KR" altLang="en-US" dirty="0" err="1"/>
              <a:t>레파지토리를</a:t>
            </a:r>
            <a:r>
              <a:rPr lang="ko-KR" altLang="en-US" dirty="0"/>
              <a:t> 생성해보자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  </a:t>
            </a:r>
            <a:r>
              <a:rPr lang="en-US" altLang="ko-KR" sz="2000" dirty="0"/>
              <a:t>(git clone, git remote </a:t>
            </a:r>
            <a:r>
              <a:rPr lang="ko-KR" altLang="en-US" sz="2000" dirty="0"/>
              <a:t>시 연결할 </a:t>
            </a:r>
            <a:r>
              <a:rPr lang="ko-KR" altLang="en-US" sz="2000" dirty="0" err="1"/>
              <a:t>레파지토리</a:t>
            </a:r>
            <a:r>
              <a:rPr lang="en-US" altLang="ko-KR" sz="2000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GitHub(</a:t>
            </a:r>
            <a:r>
              <a:rPr lang="en-US" altLang="ko-KR" dirty="0">
                <a:hlinkClick r:id="rId2"/>
              </a:rPr>
              <a:t>https://github.com</a:t>
            </a:r>
            <a:r>
              <a:rPr lang="en-US" altLang="ko-KR" dirty="0"/>
              <a:t>)</a:t>
            </a:r>
            <a:r>
              <a:rPr lang="ko-KR" altLang="en-US" dirty="0"/>
              <a:t>에 가입</a:t>
            </a:r>
            <a:r>
              <a:rPr lang="en-US" altLang="ko-KR" dirty="0"/>
              <a:t>.</a:t>
            </a:r>
          </a:p>
          <a:p>
            <a:pPr>
              <a:lnSpc>
                <a:spcPct val="100000"/>
              </a:lnSpc>
            </a:pPr>
            <a:r>
              <a:rPr lang="ko-KR" altLang="en-US" sz="2000" dirty="0"/>
              <a:t>가입 시</a:t>
            </a:r>
            <a:r>
              <a:rPr lang="en-US" altLang="ko-KR" sz="2000" dirty="0"/>
              <a:t>, git</a:t>
            </a:r>
            <a:r>
              <a:rPr lang="ko-KR" altLang="en-US" sz="2000" dirty="0"/>
              <a:t>에 처음 등록했던 이메일과 같은 아이디로 하는 것이 좋다</a:t>
            </a:r>
            <a:r>
              <a:rPr lang="en-US" altLang="ko-KR" sz="2000" dirty="0"/>
              <a:t>.</a:t>
            </a:r>
          </a:p>
          <a:p>
            <a:pPr>
              <a:lnSpc>
                <a:spcPct val="100000"/>
              </a:lnSpc>
            </a:pPr>
            <a:r>
              <a:rPr lang="ko-KR" altLang="en-US" sz="2000" dirty="0"/>
              <a:t>그리고 학교 계정으로 가입하면 </a:t>
            </a:r>
            <a:r>
              <a:rPr lang="en-US" altLang="ko-KR" sz="2000" dirty="0"/>
              <a:t>PRO </a:t>
            </a:r>
            <a:r>
              <a:rPr lang="ko-KR" altLang="en-US" sz="2000" dirty="0"/>
              <a:t>혜택이 있다는 이점이 있다</a:t>
            </a:r>
            <a:r>
              <a:rPr lang="en-US" altLang="ko-KR" sz="2000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로그인 후</a:t>
            </a:r>
            <a:r>
              <a:rPr lang="en-US" altLang="ko-KR" dirty="0"/>
              <a:t>, </a:t>
            </a:r>
            <a:r>
              <a:rPr lang="ko-KR" altLang="en-US" dirty="0"/>
              <a:t>좌측의 </a:t>
            </a:r>
            <a:r>
              <a:rPr lang="en-US" altLang="ko-KR" dirty="0"/>
              <a:t>new</a:t>
            </a:r>
            <a:r>
              <a:rPr lang="ko-KR" altLang="en-US" dirty="0"/>
              <a:t> </a:t>
            </a:r>
            <a:r>
              <a:rPr lang="en-US" altLang="ko-KR" dirty="0"/>
              <a:t>repository</a:t>
            </a:r>
            <a:r>
              <a:rPr lang="ko-KR" altLang="en-US" dirty="0"/>
              <a:t> 클릭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A1779A1-2096-432C-95DF-C5825202A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6354" y="4867275"/>
            <a:ext cx="3038475" cy="40957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809572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5EDE8-D8A8-4EA5-936D-EDDC17C00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4</a:t>
            </a:r>
            <a:r>
              <a:rPr lang="ko-KR" altLang="en-US" dirty="0"/>
              <a:t> </a:t>
            </a:r>
            <a:r>
              <a:rPr lang="en-US" altLang="ko-KR" dirty="0"/>
              <a:t>– remote</a:t>
            </a:r>
            <a:r>
              <a:rPr lang="ko-KR" altLang="en-US" dirty="0"/>
              <a:t> </a:t>
            </a:r>
            <a:r>
              <a:rPr lang="en-US" altLang="ko-KR" dirty="0"/>
              <a:t>repository </a:t>
            </a:r>
            <a:r>
              <a:rPr lang="ko-KR" altLang="en-US" dirty="0"/>
              <a:t>생성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F2965A8A-DFAF-45FE-9604-94FC60AE3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ko-KR" dirty="0"/>
              <a:t>Repository</a:t>
            </a:r>
            <a:r>
              <a:rPr lang="ko-KR" altLang="en-US" dirty="0"/>
              <a:t> </a:t>
            </a:r>
            <a:r>
              <a:rPr lang="en-US" altLang="ko-KR" dirty="0"/>
              <a:t>name</a:t>
            </a:r>
            <a:r>
              <a:rPr lang="ko-KR" altLang="en-US" dirty="0"/>
              <a:t>을 입력하고 </a:t>
            </a:r>
            <a:r>
              <a:rPr lang="en-US" altLang="ko-KR" dirty="0"/>
              <a:t>create repository </a:t>
            </a:r>
            <a:r>
              <a:rPr lang="ko-KR" altLang="en-US" dirty="0"/>
              <a:t>클릭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sz="2400" dirty="0"/>
              <a:t>중간의 </a:t>
            </a:r>
            <a:r>
              <a:rPr lang="en-US" altLang="ko-KR" sz="2400" dirty="0"/>
              <a:t>public vs private</a:t>
            </a:r>
            <a:r>
              <a:rPr lang="ko-KR" altLang="en-US" sz="2400" dirty="0"/>
              <a:t>에 대해</a:t>
            </a:r>
            <a:r>
              <a:rPr lang="en-US" altLang="ko-KR" sz="2400" dirty="0"/>
              <a:t>,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000" dirty="0"/>
              <a:t>GitHub</a:t>
            </a:r>
            <a:r>
              <a:rPr lang="ko-KR" altLang="en-US" sz="2000" dirty="0"/>
              <a:t>에서 생성되는 </a:t>
            </a:r>
            <a:r>
              <a:rPr lang="en-US" altLang="ko-KR" sz="2000" dirty="0"/>
              <a:t>repository</a:t>
            </a:r>
            <a:r>
              <a:rPr lang="ko-KR" altLang="en-US" sz="2000" dirty="0"/>
              <a:t>는 기본적으로 오픈소스이다</a:t>
            </a:r>
            <a:r>
              <a:rPr lang="en-US" altLang="ko-KR" sz="2000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000" dirty="0"/>
              <a:t>이전에는</a:t>
            </a:r>
            <a:r>
              <a:rPr lang="en-US" altLang="ko-KR" sz="2000" dirty="0"/>
              <a:t>, private</a:t>
            </a:r>
            <a:r>
              <a:rPr lang="ko-KR" altLang="en-US" sz="2000" dirty="0"/>
              <a:t>는 다른 사람에게 소스코드를 공개하지 않지만 유료 이용자만 선택할 수 있었다</a:t>
            </a:r>
            <a:r>
              <a:rPr lang="en-US" altLang="ko-KR" sz="2000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000" dirty="0"/>
              <a:t> </a:t>
            </a:r>
            <a:r>
              <a:rPr lang="ko-KR" altLang="en-US" sz="2000" dirty="0"/>
              <a:t>하지만 </a:t>
            </a:r>
            <a:r>
              <a:rPr lang="en-US" altLang="ko-KR" sz="2000" dirty="0"/>
              <a:t>2019</a:t>
            </a:r>
            <a:r>
              <a:rPr lang="ko-KR" altLang="en-US" sz="2000" dirty="0"/>
              <a:t>년 </a:t>
            </a:r>
            <a:r>
              <a:rPr lang="en-US" altLang="ko-KR" sz="2000" dirty="0"/>
              <a:t>1</a:t>
            </a:r>
            <a:r>
              <a:rPr lang="ko-KR" altLang="en-US" sz="2000" dirty="0" err="1"/>
              <a:t>월자로</a:t>
            </a:r>
            <a:r>
              <a:rPr lang="en-US" altLang="ko-KR" sz="2000" dirty="0"/>
              <a:t>, </a:t>
            </a:r>
            <a:r>
              <a:rPr lang="ko-KR" altLang="en-US" sz="2000" dirty="0"/>
              <a:t>무료로 </a:t>
            </a:r>
            <a:r>
              <a:rPr lang="en-US" altLang="ko-KR" sz="2000" dirty="0"/>
              <a:t>private</a:t>
            </a:r>
            <a:r>
              <a:rPr lang="ko-KR" altLang="en-US" sz="2000" dirty="0"/>
              <a:t>를 선택할 수 있게 되었다</a:t>
            </a:r>
            <a:r>
              <a:rPr lang="en-US" altLang="ko-KR" sz="2000" dirty="0"/>
              <a:t>. </a:t>
            </a:r>
            <a:r>
              <a:rPr lang="ko-KR" altLang="en-US" sz="2000" dirty="0"/>
              <a:t>단</a:t>
            </a:r>
            <a:r>
              <a:rPr lang="en-US" altLang="ko-KR" sz="2000" dirty="0"/>
              <a:t>, </a:t>
            </a:r>
            <a:r>
              <a:rPr lang="ko-KR" altLang="en-US" sz="2000" dirty="0"/>
              <a:t>협업은 </a:t>
            </a:r>
            <a:r>
              <a:rPr lang="en-US" altLang="ko-KR" sz="2000" dirty="0"/>
              <a:t>3</a:t>
            </a:r>
            <a:r>
              <a:rPr lang="ko-KR" altLang="en-US" sz="2000" dirty="0" err="1"/>
              <a:t>인까지만</a:t>
            </a:r>
            <a:r>
              <a:rPr lang="ko-KR" altLang="en-US" sz="2000" dirty="0"/>
              <a:t> 가능하다</a:t>
            </a:r>
            <a:r>
              <a:rPr lang="en-US" altLang="ko-KR" sz="20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8448360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5EDE8-D8A8-4EA5-936D-EDDC17C00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4</a:t>
            </a:r>
            <a:r>
              <a:rPr lang="ko-KR" altLang="en-US" dirty="0"/>
              <a:t> </a:t>
            </a:r>
            <a:r>
              <a:rPr lang="en-US" altLang="ko-KR" dirty="0"/>
              <a:t>– remote</a:t>
            </a:r>
            <a:r>
              <a:rPr lang="ko-KR" altLang="en-US" dirty="0"/>
              <a:t> </a:t>
            </a:r>
            <a:r>
              <a:rPr lang="en-US" altLang="ko-KR" dirty="0"/>
              <a:t>repository </a:t>
            </a:r>
            <a:r>
              <a:rPr lang="ko-KR" altLang="en-US" dirty="0"/>
              <a:t>생성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F2965A8A-DFAF-45FE-9604-94FC60AE3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새로 생성한 </a:t>
            </a:r>
            <a:r>
              <a:rPr lang="ko-KR" altLang="en-US" sz="2000" dirty="0" err="1"/>
              <a:t>레파지토리에</a:t>
            </a:r>
            <a:r>
              <a:rPr lang="ko-KR" altLang="en-US" sz="2000" dirty="0"/>
              <a:t> </a:t>
            </a:r>
            <a:r>
              <a:rPr lang="en-US" altLang="ko-KR" sz="2000" dirty="0"/>
              <a:t>b.txt</a:t>
            </a:r>
            <a:r>
              <a:rPr lang="ko-KR" altLang="en-US" sz="2000" dirty="0"/>
              <a:t>를 웹에서 추가한다</a:t>
            </a:r>
            <a:r>
              <a:rPr lang="en-US" altLang="ko-KR" sz="2000" dirty="0"/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39C0688-EA9A-4BA2-B561-69721705B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" y="2241558"/>
            <a:ext cx="9315450" cy="2691717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383B3D-87A6-489D-B6C2-79556C38904E}"/>
              </a:ext>
            </a:extLst>
          </p:cNvPr>
          <p:cNvCxnSpPr>
            <a:cxnSpLocks/>
          </p:cNvCxnSpPr>
          <p:nvPr/>
        </p:nvCxnSpPr>
        <p:spPr>
          <a:xfrm>
            <a:off x="1247775" y="4657725"/>
            <a:ext cx="11620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16354373-0759-45B3-BDA4-C3A89BAF92B8}"/>
              </a:ext>
            </a:extLst>
          </p:cNvPr>
          <p:cNvSpPr/>
          <p:nvPr/>
        </p:nvSpPr>
        <p:spPr>
          <a:xfrm rot="17592371">
            <a:off x="1091470" y="4829286"/>
            <a:ext cx="715581" cy="51911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7D99C2C-EBF8-4FD5-8B71-E6B747B579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8686" y="4107089"/>
            <a:ext cx="4258539" cy="2691718"/>
          </a:xfrm>
          <a:prstGeom prst="rect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441319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5EDE8-D8A8-4EA5-936D-EDDC17C00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5</a:t>
            </a:r>
            <a:r>
              <a:rPr lang="ko-KR" altLang="en-US" dirty="0"/>
              <a:t> </a:t>
            </a:r>
            <a:r>
              <a:rPr lang="en-US" altLang="ko-KR" dirty="0"/>
              <a:t>– git clone &amp; git push</a:t>
            </a:r>
            <a:endParaRPr lang="ko-KR" altLang="en-US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F2965A8A-DFAF-45FE-9604-94FC60AE3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86025"/>
            <a:ext cx="10515600" cy="3690937"/>
          </a:xfrm>
        </p:spPr>
        <p:txBody>
          <a:bodyPr/>
          <a:lstStyle/>
          <a:p>
            <a:pPr marL="0" indent="0" algn="ctr">
              <a:lnSpc>
                <a:spcPct val="150000"/>
              </a:lnSpc>
              <a:buNone/>
            </a:pPr>
            <a:r>
              <a:rPr lang="ko-KR" altLang="en-US" dirty="0"/>
              <a:t>방금 만들었던 </a:t>
            </a:r>
            <a:r>
              <a:rPr lang="en-US" altLang="ko-KR" dirty="0"/>
              <a:t>remote repository</a:t>
            </a:r>
            <a:r>
              <a:rPr lang="ko-KR" altLang="en-US" dirty="0"/>
              <a:t>를 새 폴더에 </a:t>
            </a:r>
            <a:r>
              <a:rPr lang="en-US" altLang="ko-KR" b="1" dirty="0"/>
              <a:t>clone</a:t>
            </a:r>
            <a:r>
              <a:rPr lang="en-US" altLang="ko-KR" dirty="0"/>
              <a:t> </a:t>
            </a:r>
            <a:r>
              <a:rPr lang="ko-KR" altLang="en-US" dirty="0"/>
              <a:t>한 후</a:t>
            </a:r>
            <a:r>
              <a:rPr lang="en-US" altLang="ko-KR" dirty="0"/>
              <a:t>, 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altLang="ko-KR" dirty="0"/>
              <a:t>README.md </a:t>
            </a:r>
            <a:r>
              <a:rPr lang="ko-KR" altLang="en-US" dirty="0"/>
              <a:t>파일을 만들어</a:t>
            </a:r>
            <a:endParaRPr lang="en-US" altLang="ko-KR" dirty="0"/>
          </a:p>
          <a:p>
            <a:pPr marL="0" indent="0" algn="ctr">
              <a:lnSpc>
                <a:spcPct val="150000"/>
              </a:lnSpc>
              <a:buNone/>
            </a:pPr>
            <a:r>
              <a:rPr lang="ko-KR" altLang="en-US" dirty="0"/>
              <a:t>그 변경사항을 </a:t>
            </a:r>
            <a:r>
              <a:rPr lang="en-US" altLang="ko-KR" b="1" dirty="0"/>
              <a:t>commit</a:t>
            </a:r>
            <a:r>
              <a:rPr lang="en-US" altLang="ko-KR" dirty="0"/>
              <a:t> </a:t>
            </a:r>
            <a:r>
              <a:rPr lang="en-US" altLang="ko-KR" b="1" dirty="0"/>
              <a:t>&amp;</a:t>
            </a:r>
            <a:r>
              <a:rPr lang="en-US" altLang="ko-KR" dirty="0"/>
              <a:t> </a:t>
            </a:r>
            <a:r>
              <a:rPr lang="en-US" altLang="ko-KR" b="1" dirty="0"/>
              <a:t>push </a:t>
            </a:r>
            <a:r>
              <a:rPr lang="ko-KR" altLang="en-US" dirty="0"/>
              <a:t>해보자</a:t>
            </a:r>
            <a:r>
              <a:rPr lang="en-US" altLang="ko-KR" dirty="0"/>
              <a:t>.</a:t>
            </a:r>
          </a:p>
          <a:p>
            <a:pPr algn="ctr">
              <a:lnSpc>
                <a:spcPct val="150000"/>
              </a:lnSpc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32933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5F9473-75D3-4194-BEF6-5D714B22A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</a:t>
            </a:r>
            <a:r>
              <a:rPr lang="ko-KR" altLang="en-US" dirty="0"/>
              <a:t>이란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084C7F-62EA-4B23-9B24-35A76F271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27080" cy="435133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/>
              <a:t>버전 관리 시스템</a:t>
            </a:r>
            <a:r>
              <a:rPr lang="en-US" altLang="ko-KR" dirty="0"/>
              <a:t>(VCS, Version Control System)</a:t>
            </a:r>
            <a:r>
              <a:rPr lang="ko-KR" altLang="en-US" dirty="0"/>
              <a:t>의 일종</a:t>
            </a:r>
            <a:endParaRPr lang="en-US" altLang="ko-KR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dirty="0"/>
              <a:t> </a:t>
            </a:r>
          </a:p>
          <a:p>
            <a:pPr>
              <a:lnSpc>
                <a:spcPct val="100000"/>
              </a:lnSpc>
            </a:pPr>
            <a:r>
              <a:rPr lang="en-US" altLang="ko-KR" dirty="0"/>
              <a:t>Git</a:t>
            </a:r>
            <a:r>
              <a:rPr lang="ko-KR" altLang="en-US" dirty="0"/>
              <a:t>은 해당 </a:t>
            </a:r>
            <a:r>
              <a:rPr lang="en-US" altLang="ko-KR" dirty="0"/>
              <a:t>local repository</a:t>
            </a:r>
            <a:r>
              <a:rPr lang="ko-KR" altLang="en-US" dirty="0"/>
              <a:t>의 모든 파일의 변경 사항을 기록하여 특정 버전으로 만듦</a:t>
            </a:r>
            <a:endParaRPr lang="en-US" altLang="ko-KR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400" dirty="0"/>
              <a:t>  </a:t>
            </a:r>
            <a:r>
              <a:rPr lang="ko-KR" altLang="en-US" sz="2400" dirty="0"/>
              <a:t>→ 작업하고 있는 파일을</a:t>
            </a:r>
            <a:r>
              <a:rPr lang="en-US" altLang="ko-KR" sz="2400" dirty="0"/>
              <a:t>, </a:t>
            </a:r>
            <a:r>
              <a:rPr lang="ko-KR" altLang="en-US" sz="2400" dirty="0"/>
              <a:t>과거의 원하는 시점으로 돌아갈 수 있게 하는 도구</a:t>
            </a:r>
            <a:endParaRPr lang="en-US" altLang="ko-KR" sz="24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2400" dirty="0"/>
          </a:p>
          <a:p>
            <a:pPr>
              <a:lnSpc>
                <a:spcPct val="100000"/>
              </a:lnSpc>
            </a:pPr>
            <a:r>
              <a:rPr lang="en-US" altLang="ko-KR" sz="2400" dirty="0"/>
              <a:t>Git</a:t>
            </a:r>
            <a:r>
              <a:rPr lang="ko-KR" altLang="en-US" sz="2400" dirty="0"/>
              <a:t>을 안 쓰면</a:t>
            </a:r>
            <a:r>
              <a:rPr lang="en-US" altLang="ko-KR" sz="2400" dirty="0"/>
              <a:t>…?</a:t>
            </a:r>
          </a:p>
        </p:txBody>
      </p:sp>
      <p:pic>
        <p:nvPicPr>
          <p:cNvPr id="4" name="Picture 2" descr="최종 정말최종 진짜최종 최종종 최종종종 : 네이버 블로그">
            <a:extLst>
              <a:ext uri="{FF2B5EF4-FFF2-40B4-BE49-F238E27FC236}">
                <a16:creationId xmlns:a16="http://schemas.microsoft.com/office/drawing/2014/main" id="{67E761F8-E953-4531-B499-E957CE9241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34" t="61777" r="38018" b="9292"/>
          <a:stretch/>
        </p:blipFill>
        <p:spPr bwMode="auto">
          <a:xfrm>
            <a:off x="4251252" y="4687816"/>
            <a:ext cx="4100975" cy="1700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174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C22D4891-4A80-45C0-82DA-40AD0B4C8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2085318"/>
            <a:ext cx="9972675" cy="4555419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EE095081-8462-432C-87CE-981A030E99C9}"/>
              </a:ext>
            </a:extLst>
          </p:cNvPr>
          <p:cNvSpPr/>
          <p:nvPr/>
        </p:nvSpPr>
        <p:spPr>
          <a:xfrm>
            <a:off x="8724900" y="3339137"/>
            <a:ext cx="1438275" cy="678933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BDC741-86BF-43A6-B5EC-9B996260B1F6}"/>
              </a:ext>
            </a:extLst>
          </p:cNvPr>
          <p:cNvSpPr txBox="1"/>
          <p:nvPr/>
        </p:nvSpPr>
        <p:spPr>
          <a:xfrm>
            <a:off x="10072509" y="4616663"/>
            <a:ext cx="21705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해당 </a:t>
            </a:r>
            <a:r>
              <a:rPr lang="en-US" altLang="ko-KR" b="1" dirty="0">
                <a:solidFill>
                  <a:srgbClr val="FF0000"/>
                </a:solidFill>
              </a:rPr>
              <a:t>repository</a:t>
            </a:r>
            <a:r>
              <a:rPr lang="ko-KR" altLang="en-US" b="1" dirty="0">
                <a:solidFill>
                  <a:srgbClr val="FF0000"/>
                </a:solidFill>
              </a:rPr>
              <a:t>의 </a:t>
            </a:r>
            <a:endParaRPr lang="en-US" altLang="ko-KR" b="1" dirty="0">
              <a:solidFill>
                <a:srgbClr val="FF0000"/>
              </a:solidFill>
            </a:endParaRPr>
          </a:p>
          <a:p>
            <a:r>
              <a:rPr lang="en-US" altLang="ko-KR" b="1" dirty="0">
                <a:solidFill>
                  <a:srgbClr val="FF0000"/>
                </a:solidFill>
              </a:rPr>
              <a:t>SSH</a:t>
            </a:r>
            <a:r>
              <a:rPr lang="ko-KR" altLang="en-US" b="1" dirty="0">
                <a:solidFill>
                  <a:srgbClr val="FF0000"/>
                </a:solidFill>
              </a:rPr>
              <a:t>주소가 복사됨</a:t>
            </a:r>
            <a:r>
              <a:rPr lang="en-US" altLang="ko-KR" b="1" dirty="0">
                <a:solidFill>
                  <a:srgbClr val="FF0000"/>
                </a:solidFill>
              </a:rPr>
              <a:t>.</a:t>
            </a:r>
          </a:p>
          <a:p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685207F-DD92-46C3-8029-2AD7DCE786AC}"/>
              </a:ext>
            </a:extLst>
          </p:cNvPr>
          <p:cNvSpPr/>
          <p:nvPr/>
        </p:nvSpPr>
        <p:spPr>
          <a:xfrm>
            <a:off x="6800850" y="4389545"/>
            <a:ext cx="425083" cy="47625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4AB77245-2F41-48B9-B93F-121FCA7F8189}"/>
              </a:ext>
            </a:extLst>
          </p:cNvPr>
          <p:cNvSpPr/>
          <p:nvPr/>
        </p:nvSpPr>
        <p:spPr>
          <a:xfrm>
            <a:off x="9344025" y="4627669"/>
            <a:ext cx="552450" cy="578673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03A55A-714A-48B5-9EAF-0D23A9296D97}"/>
              </a:ext>
            </a:extLst>
          </p:cNvPr>
          <p:cNvSpPr txBox="1"/>
          <p:nvPr/>
        </p:nvSpPr>
        <p:spPr>
          <a:xfrm>
            <a:off x="933450" y="1600200"/>
            <a:ext cx="63850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/>
              <a:t>오른쪽의 </a:t>
            </a:r>
            <a:r>
              <a:rPr lang="en-US" altLang="ko-KR" sz="2000" dirty="0"/>
              <a:t>Code </a:t>
            </a:r>
            <a:r>
              <a:rPr lang="ko-KR" altLang="en-US" sz="2000" dirty="0"/>
              <a:t>클릭 → </a:t>
            </a:r>
            <a:r>
              <a:rPr lang="en-US" altLang="ko-KR" sz="2000" dirty="0"/>
              <a:t>SSH </a:t>
            </a:r>
            <a:r>
              <a:rPr lang="ko-KR" altLang="en-US" sz="2000" dirty="0"/>
              <a:t>클릭 → </a:t>
            </a:r>
            <a:r>
              <a:rPr lang="en-US" altLang="ko-KR" sz="2000" dirty="0"/>
              <a:t>SSH </a:t>
            </a:r>
            <a:r>
              <a:rPr lang="ko-KR" altLang="en-US" sz="2000" dirty="0"/>
              <a:t>주소 복사</a:t>
            </a:r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2FB12CD6-585B-450B-81FC-BF0875977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5</a:t>
            </a:r>
            <a:r>
              <a:rPr lang="ko-KR" altLang="en-US" dirty="0"/>
              <a:t> </a:t>
            </a:r>
            <a:r>
              <a:rPr lang="en-US" altLang="ko-KR" dirty="0"/>
              <a:t>– git clone &amp; git push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5975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F2965A8A-DFAF-45FE-9604-94FC60AE3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ko-KR" b="1" dirty="0"/>
              <a:t>git</a:t>
            </a:r>
            <a:r>
              <a:rPr lang="ko-KR" altLang="en-US" b="1" dirty="0"/>
              <a:t> </a:t>
            </a:r>
            <a:r>
              <a:rPr lang="en-US" altLang="ko-KR" b="1" dirty="0"/>
              <a:t>clone &lt;</a:t>
            </a:r>
            <a:r>
              <a:rPr lang="ko-KR" altLang="en-US" b="1" dirty="0"/>
              <a:t>복사한 </a:t>
            </a:r>
            <a:r>
              <a:rPr lang="en-US" altLang="ko-KR" b="1" dirty="0"/>
              <a:t>SSH</a:t>
            </a:r>
            <a:r>
              <a:rPr lang="ko-KR" altLang="en-US" b="1" dirty="0"/>
              <a:t>주소</a:t>
            </a:r>
            <a:r>
              <a:rPr lang="en-US" altLang="ko-KR" b="1" dirty="0"/>
              <a:t>&gt;</a:t>
            </a:r>
          </a:p>
          <a:p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171EFE-3333-4F30-97C8-181D643CC51F}"/>
              </a:ext>
            </a:extLst>
          </p:cNvPr>
          <p:cNvSpPr txBox="1"/>
          <p:nvPr/>
        </p:nvSpPr>
        <p:spPr>
          <a:xfrm>
            <a:off x="957261" y="5130284"/>
            <a:ext cx="1051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※ </a:t>
            </a:r>
            <a:r>
              <a:rPr lang="ko-KR" altLang="en-US" sz="2000" dirty="0"/>
              <a:t>처음 </a:t>
            </a:r>
            <a:r>
              <a:rPr lang="en-US" altLang="ko-KR" sz="2000" dirty="0"/>
              <a:t>git clone</a:t>
            </a:r>
            <a:r>
              <a:rPr lang="ko-KR" altLang="en-US" sz="2000" dirty="0"/>
              <a:t>을 하면 인증 오류가 뜨기 때문에 인증을 해줘야 한다</a:t>
            </a:r>
            <a:r>
              <a:rPr lang="en-US" altLang="ko-KR" sz="2000" dirty="0"/>
              <a:t>.(</a:t>
            </a:r>
            <a:r>
              <a:rPr lang="ko-KR" altLang="en-US" sz="2000" dirty="0"/>
              <a:t>다음 슬라이드</a:t>
            </a:r>
            <a:r>
              <a:rPr lang="en-US" altLang="ko-KR" sz="2000" dirty="0"/>
              <a:t>)</a:t>
            </a:r>
          </a:p>
        </p:txBody>
      </p:sp>
      <p:sp>
        <p:nvSpPr>
          <p:cNvPr id="22" name="제목 1">
            <a:extLst>
              <a:ext uri="{FF2B5EF4-FFF2-40B4-BE49-F238E27FC236}">
                <a16:creationId xmlns:a16="http://schemas.microsoft.com/office/drawing/2014/main" id="{B54F6EB8-CA51-4361-80F0-3E5D99656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5</a:t>
            </a:r>
            <a:r>
              <a:rPr lang="ko-KR" altLang="en-US" dirty="0"/>
              <a:t> </a:t>
            </a:r>
            <a:r>
              <a:rPr lang="en-US" altLang="ko-KR" dirty="0"/>
              <a:t>– git clone &amp; git push</a:t>
            </a:r>
            <a:endParaRPr lang="ko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45C1293-8D5F-4002-9ABF-3939A8DA0EA8}"/>
              </a:ext>
            </a:extLst>
          </p:cNvPr>
          <p:cNvGrpSpPr/>
          <p:nvPr/>
        </p:nvGrpSpPr>
        <p:grpSpPr>
          <a:xfrm>
            <a:off x="957261" y="2405062"/>
            <a:ext cx="6524625" cy="2047875"/>
            <a:chOff x="957261" y="2405062"/>
            <a:chExt cx="6524625" cy="2047875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4666DB20-9D19-46D0-A983-673B2A3673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57261" y="2405062"/>
              <a:ext cx="6524625" cy="2047875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DBE8B02-64B4-401A-9835-E3A70C91C1A9}"/>
                </a:ext>
              </a:extLst>
            </p:cNvPr>
            <p:cNvSpPr/>
            <p:nvPr/>
          </p:nvSpPr>
          <p:spPr>
            <a:xfrm>
              <a:off x="6343650" y="2847975"/>
              <a:ext cx="885825" cy="31432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509396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F2965A8A-DFAF-45FE-9604-94FC60AE3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ko-KR" altLang="en-US" sz="2400" dirty="0"/>
              <a:t>먼저 인증을 위한 </a:t>
            </a:r>
            <a:r>
              <a:rPr lang="en-US" altLang="ko-KR" sz="2400" dirty="0" err="1"/>
              <a:t>ssh</a:t>
            </a:r>
            <a:r>
              <a:rPr lang="en-US" altLang="ko-KR" sz="2400" dirty="0"/>
              <a:t> key</a:t>
            </a:r>
            <a:r>
              <a:rPr lang="ko-KR" altLang="en-US" sz="2400" dirty="0"/>
              <a:t>를 생성한다</a:t>
            </a:r>
            <a:r>
              <a:rPr lang="en-US" altLang="ko-KR" sz="2400" dirty="0"/>
              <a:t>.</a:t>
            </a:r>
          </a:p>
          <a:p>
            <a:r>
              <a:rPr lang="de-DE" altLang="ko-KR" b="1" dirty="0"/>
              <a:t>ssh-keygen -t rsa -C “</a:t>
            </a:r>
            <a:r>
              <a:rPr lang="de-DE" altLang="ko-KR" b="1" dirty="0">
                <a:hlinkClick r:id="rId2"/>
              </a:rPr>
              <a:t>your_email@example.com</a:t>
            </a:r>
            <a:r>
              <a:rPr lang="de-DE" altLang="ko-KR" b="1" dirty="0"/>
              <a:t>“</a:t>
            </a:r>
          </a:p>
          <a:p>
            <a:r>
              <a:rPr lang="ko-KR" altLang="en-US" dirty="0"/>
              <a:t>계속 </a:t>
            </a:r>
            <a:r>
              <a:rPr lang="ko-KR" altLang="en-US" dirty="0" err="1"/>
              <a:t>엔터를</a:t>
            </a:r>
            <a:r>
              <a:rPr lang="ko-KR" altLang="en-US" dirty="0"/>
              <a:t> 누른다</a:t>
            </a:r>
            <a:r>
              <a:rPr lang="en-US" altLang="ko-KR" dirty="0"/>
              <a:t>.</a:t>
            </a:r>
          </a:p>
          <a:p>
            <a:endParaRPr lang="en-US" altLang="ko-KR" b="1" dirty="0"/>
          </a:p>
          <a:p>
            <a:r>
              <a:rPr lang="en-US" altLang="ko-KR" b="1" dirty="0"/>
              <a:t>cat ~/.</a:t>
            </a:r>
            <a:r>
              <a:rPr lang="en-US" altLang="ko-KR" b="1" dirty="0" err="1"/>
              <a:t>ssh</a:t>
            </a:r>
            <a:r>
              <a:rPr lang="en-US" altLang="ko-KR" b="1" dirty="0"/>
              <a:t>/id_rsa.pub</a:t>
            </a:r>
            <a:endParaRPr lang="en-US" altLang="ko-KR" dirty="0"/>
          </a:p>
          <a:p>
            <a:r>
              <a:rPr lang="ko-KR" altLang="en-US" dirty="0"/>
              <a:t>입력 후 나온 출력을 모두 복사한다</a:t>
            </a:r>
            <a:r>
              <a:rPr lang="en-US" altLang="ko-KR" dirty="0"/>
              <a:t>.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C6EDE328-7588-403F-897A-F39070AF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5</a:t>
            </a:r>
            <a:r>
              <a:rPr lang="ko-KR" altLang="en-US" dirty="0"/>
              <a:t> </a:t>
            </a:r>
            <a:r>
              <a:rPr lang="en-US" altLang="ko-KR" dirty="0"/>
              <a:t>– git clone &amp; git push</a:t>
            </a:r>
            <a:endParaRPr lang="ko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0FA69C4-21CB-427B-B7AE-D4DC182B7590}"/>
              </a:ext>
            </a:extLst>
          </p:cNvPr>
          <p:cNvGrpSpPr/>
          <p:nvPr/>
        </p:nvGrpSpPr>
        <p:grpSpPr>
          <a:xfrm>
            <a:off x="838200" y="4873625"/>
            <a:ext cx="6315075" cy="1438275"/>
            <a:chOff x="1071562" y="3596481"/>
            <a:chExt cx="6315075" cy="1438275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93179979-35BD-4232-A6E6-02342F06A1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1562" y="3596481"/>
              <a:ext cx="6315075" cy="1438275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3C4B1BA-4A7F-4DD8-9536-687E32B66B99}"/>
                </a:ext>
              </a:extLst>
            </p:cNvPr>
            <p:cNvSpPr/>
            <p:nvPr/>
          </p:nvSpPr>
          <p:spPr>
            <a:xfrm>
              <a:off x="6286500" y="3659188"/>
              <a:ext cx="885825" cy="31432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419984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D3F287-F4F6-483E-83BD-37ED06EBB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GitHub</a:t>
            </a:r>
            <a:r>
              <a:rPr lang="ko-KR" altLang="en-US" dirty="0"/>
              <a:t>의 우측 상단 </a:t>
            </a:r>
            <a:r>
              <a:rPr lang="en-US" altLang="ko-KR" dirty="0"/>
              <a:t>Settings </a:t>
            </a:r>
            <a:r>
              <a:rPr lang="ko-KR" altLang="en-US" dirty="0"/>
              <a:t>클릭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41536C0-480C-44C3-8782-7CDFC1672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0700" y="590550"/>
            <a:ext cx="2781300" cy="626745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22A3399-0795-48A1-B13F-70D6F8275497}"/>
              </a:ext>
            </a:extLst>
          </p:cNvPr>
          <p:cNvSpPr/>
          <p:nvPr/>
        </p:nvSpPr>
        <p:spPr>
          <a:xfrm>
            <a:off x="9464545" y="5943600"/>
            <a:ext cx="1098680" cy="4603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71BB23C5-EAA3-4211-99A1-5667DE716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5</a:t>
            </a:r>
            <a:r>
              <a:rPr lang="ko-KR" altLang="en-US" dirty="0"/>
              <a:t> </a:t>
            </a:r>
            <a:r>
              <a:rPr lang="en-US" altLang="ko-KR" dirty="0"/>
              <a:t>– git clone &amp; git push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87248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423447-0421-4001-BD69-43B37BE9D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5</a:t>
            </a:r>
            <a:r>
              <a:rPr lang="ko-KR" altLang="en-US" dirty="0"/>
              <a:t> </a:t>
            </a:r>
            <a:r>
              <a:rPr lang="en-US" altLang="ko-KR" dirty="0"/>
              <a:t>– git clone &amp; git push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D3F287-F4F6-483E-83BD-37ED06EBBF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0875"/>
            <a:ext cx="10515600" cy="4351338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좌측 </a:t>
            </a:r>
            <a:r>
              <a:rPr lang="en-US" altLang="ko-KR" sz="2400" dirty="0"/>
              <a:t>SSH and GPG keys </a:t>
            </a:r>
            <a:r>
              <a:rPr lang="ko-KR" altLang="en-US" sz="2400" dirty="0"/>
              <a:t>클릭</a:t>
            </a:r>
            <a:endParaRPr lang="en-US" altLang="ko-KR" sz="2400" dirty="0"/>
          </a:p>
          <a:p>
            <a:r>
              <a:rPr lang="en-US" altLang="ko-KR" sz="2400" dirty="0"/>
              <a:t>New</a:t>
            </a:r>
            <a:r>
              <a:rPr lang="ko-KR" altLang="en-US" sz="2400" dirty="0"/>
              <a:t> </a:t>
            </a:r>
            <a:r>
              <a:rPr lang="en-US" altLang="ko-KR" sz="2400" dirty="0"/>
              <a:t>SSH key </a:t>
            </a:r>
            <a:r>
              <a:rPr lang="ko-KR" altLang="en-US" sz="2400" dirty="0"/>
              <a:t>클릭 후 복사했던 것 붙여넣기</a:t>
            </a:r>
            <a:endParaRPr lang="en-US" altLang="ko-KR" sz="24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6E555E8-2790-421A-88D0-75468BA7B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8489" y="1294785"/>
            <a:ext cx="2307447" cy="541301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8FF0F0-39B2-409A-8058-A8864E11F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612" y="3488353"/>
            <a:ext cx="5771577" cy="32194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E45FDE-C6EF-4C1E-AEE2-E02011708E4F}"/>
              </a:ext>
            </a:extLst>
          </p:cNvPr>
          <p:cNvSpPr txBox="1"/>
          <p:nvPr/>
        </p:nvSpPr>
        <p:spPr>
          <a:xfrm>
            <a:off x="1285875" y="5098078"/>
            <a:ext cx="2969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rgbClr val="FF0000"/>
                </a:solidFill>
              </a:rPr>
              <a:t>여기에 복사한 것 붙여넣기</a:t>
            </a:r>
          </a:p>
        </p:txBody>
      </p:sp>
    </p:spTree>
    <p:extLst>
      <p:ext uri="{BB962C8B-B14F-4D97-AF65-F5344CB8AC3E}">
        <p14:creationId xmlns:p14="http://schemas.microsoft.com/office/powerpoint/2010/main" val="22268307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423447-0421-4001-BD69-43B37BE9D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5</a:t>
            </a:r>
            <a:r>
              <a:rPr lang="ko-KR" altLang="en-US" dirty="0"/>
              <a:t> </a:t>
            </a:r>
            <a:r>
              <a:rPr lang="en-US" altLang="ko-KR" dirty="0"/>
              <a:t>– git clone &amp; git push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D3F287-F4F6-483E-83BD-37ED06EBBF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0875"/>
            <a:ext cx="10515600" cy="4351338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다시 </a:t>
            </a:r>
            <a:r>
              <a:rPr lang="en-US" altLang="ko-KR" sz="2400" dirty="0"/>
              <a:t>SSH</a:t>
            </a:r>
            <a:r>
              <a:rPr lang="ko-KR" altLang="en-US" sz="2400" dirty="0"/>
              <a:t>주소를 복사한 다음 </a:t>
            </a:r>
            <a:r>
              <a:rPr lang="en-US" altLang="ko-KR" sz="2400" b="1" dirty="0"/>
              <a:t>git clone &lt;SSH</a:t>
            </a:r>
            <a:r>
              <a:rPr lang="ko-KR" altLang="en-US" sz="2400" b="1" dirty="0"/>
              <a:t> 주소</a:t>
            </a:r>
            <a:r>
              <a:rPr lang="en-US" altLang="ko-KR" sz="2400" b="1" dirty="0"/>
              <a:t>&gt;</a:t>
            </a:r>
            <a:endParaRPr lang="ko-KR" altLang="en-US" sz="2400" b="1" dirty="0"/>
          </a:p>
        </p:txBody>
      </p:sp>
      <p:sp>
        <p:nvSpPr>
          <p:cNvPr id="11" name="화살표: 왼쪽으로 구부러짐 10">
            <a:extLst>
              <a:ext uri="{FF2B5EF4-FFF2-40B4-BE49-F238E27FC236}">
                <a16:creationId xmlns:a16="http://schemas.microsoft.com/office/drawing/2014/main" id="{5B48B1E7-C88E-455E-98E3-4037017E01E2}"/>
              </a:ext>
            </a:extLst>
          </p:cNvPr>
          <p:cNvSpPr/>
          <p:nvPr/>
        </p:nvSpPr>
        <p:spPr>
          <a:xfrm rot="1288749">
            <a:off x="7901871" y="3802063"/>
            <a:ext cx="733425" cy="1981200"/>
          </a:xfrm>
          <a:prstGeom prst="curvedLef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B41A555-F673-45CB-9D54-D38AC5F53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875" y="4683124"/>
            <a:ext cx="4362450" cy="1543789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56A9DA30-5092-45DD-B858-2AD21CF6A851}"/>
              </a:ext>
            </a:extLst>
          </p:cNvPr>
          <p:cNvGrpSpPr/>
          <p:nvPr/>
        </p:nvGrpSpPr>
        <p:grpSpPr>
          <a:xfrm>
            <a:off x="1365070" y="2405062"/>
            <a:ext cx="6524625" cy="2047875"/>
            <a:chOff x="1365070" y="2405062"/>
            <a:chExt cx="6524625" cy="204787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8D8B7540-A54A-4C6A-9900-7BAB9DB85E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65070" y="2405062"/>
              <a:ext cx="6524625" cy="2047875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AC454EA3-673D-4F6B-8544-2FDF50B08716}"/>
                </a:ext>
              </a:extLst>
            </p:cNvPr>
            <p:cNvSpPr/>
            <p:nvPr/>
          </p:nvSpPr>
          <p:spPr>
            <a:xfrm>
              <a:off x="6680561" y="2905125"/>
              <a:ext cx="987064" cy="25717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004751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5EDE8-D8A8-4EA5-936D-EDDC17C00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5</a:t>
            </a:r>
            <a:r>
              <a:rPr lang="ko-KR" altLang="en-US" dirty="0"/>
              <a:t> </a:t>
            </a:r>
            <a:r>
              <a:rPr lang="en-US" altLang="ko-KR" dirty="0"/>
              <a:t>– git clone &amp; git push</a:t>
            </a:r>
            <a:endParaRPr lang="ko-KR" altLang="en-US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F2965A8A-DFAF-45FE-9604-94FC60AE3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ko-KR" b="1" dirty="0"/>
              <a:t>cd</a:t>
            </a:r>
            <a:r>
              <a:rPr lang="ko-KR" altLang="en-US" b="1" dirty="0"/>
              <a:t> </a:t>
            </a:r>
            <a:r>
              <a:rPr lang="en-US" altLang="ko-KR" b="1" dirty="0"/>
              <a:t>&lt;git clone</a:t>
            </a:r>
            <a:r>
              <a:rPr lang="ko-KR" altLang="en-US" b="1" dirty="0"/>
              <a:t>을 통해 생성된 폴더</a:t>
            </a:r>
            <a:r>
              <a:rPr lang="en-US" altLang="ko-KR" b="1" dirty="0"/>
              <a:t>&gt;</a:t>
            </a:r>
            <a:r>
              <a:rPr lang="en-US" altLang="ko-KR" dirty="0"/>
              <a:t>: </a:t>
            </a:r>
            <a:r>
              <a:rPr lang="ko-KR" altLang="en-US" dirty="0"/>
              <a:t>현재 위치를 이동한다</a:t>
            </a:r>
            <a:r>
              <a:rPr lang="en-US" altLang="ko-KR" dirty="0"/>
              <a:t>.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6C8AA9D-CB2C-4DAF-AB28-3D601B4D7C59}"/>
              </a:ext>
            </a:extLst>
          </p:cNvPr>
          <p:cNvGrpSpPr/>
          <p:nvPr/>
        </p:nvGrpSpPr>
        <p:grpSpPr>
          <a:xfrm>
            <a:off x="1743075" y="2538412"/>
            <a:ext cx="7962900" cy="3275013"/>
            <a:chOff x="1743075" y="2538412"/>
            <a:chExt cx="7962900" cy="3275013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C0A7E2C2-5CD0-4D6E-83B2-FA88BB9E8EED}"/>
                </a:ext>
              </a:extLst>
            </p:cNvPr>
            <p:cNvGrpSpPr/>
            <p:nvPr/>
          </p:nvGrpSpPr>
          <p:grpSpPr>
            <a:xfrm>
              <a:off x="1743075" y="2538412"/>
              <a:ext cx="7962900" cy="3275013"/>
              <a:chOff x="1743075" y="2538412"/>
              <a:chExt cx="7962900" cy="3275013"/>
            </a:xfrm>
          </p:grpSpPr>
          <p:pic>
            <p:nvPicPr>
              <p:cNvPr id="7" name="그림 6">
                <a:extLst>
                  <a:ext uri="{FF2B5EF4-FFF2-40B4-BE49-F238E27FC236}">
                    <a16:creationId xmlns:a16="http://schemas.microsoft.com/office/drawing/2014/main" id="{FA4C416D-AD55-4004-9FF5-417928F373A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68588"/>
              <a:stretch/>
            </p:blipFill>
            <p:spPr>
              <a:xfrm>
                <a:off x="1743075" y="4619625"/>
                <a:ext cx="7962900" cy="1193800"/>
              </a:xfrm>
              <a:prstGeom prst="rect">
                <a:avLst/>
              </a:prstGeom>
            </p:spPr>
          </p:pic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295A2F25-4A67-4ED3-813B-0BC6F13C9B2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b="45238"/>
              <a:stretch/>
            </p:blipFill>
            <p:spPr>
              <a:xfrm>
                <a:off x="1743075" y="2538412"/>
                <a:ext cx="7962900" cy="2081213"/>
              </a:xfrm>
              <a:prstGeom prst="rect">
                <a:avLst/>
              </a:prstGeom>
            </p:spPr>
          </p:pic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66A11C2-2818-4D81-9428-9D147EC16D28}"/>
                </a:ext>
              </a:extLst>
            </p:cNvPr>
            <p:cNvSpPr/>
            <p:nvPr/>
          </p:nvSpPr>
          <p:spPr>
            <a:xfrm>
              <a:off x="7038975" y="2981325"/>
              <a:ext cx="885825" cy="31432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F97D515-43A6-4951-8492-19B3A87994EF}"/>
                </a:ext>
              </a:extLst>
            </p:cNvPr>
            <p:cNvSpPr/>
            <p:nvPr/>
          </p:nvSpPr>
          <p:spPr>
            <a:xfrm>
              <a:off x="7038975" y="4619625"/>
              <a:ext cx="885825" cy="31432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340768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5EDE8-D8A8-4EA5-936D-EDDC17C00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5</a:t>
            </a:r>
            <a:r>
              <a:rPr lang="ko-KR" altLang="en-US" dirty="0"/>
              <a:t> </a:t>
            </a:r>
            <a:r>
              <a:rPr lang="en-US" altLang="ko-KR" dirty="0"/>
              <a:t>– git clone &amp; git push</a:t>
            </a:r>
            <a:endParaRPr lang="ko-KR" altLang="en-US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F2965A8A-DFAF-45FE-9604-94FC60AE3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73138"/>
          </a:xfrm>
        </p:spPr>
        <p:txBody>
          <a:bodyPr>
            <a:normAutofit/>
          </a:bodyPr>
          <a:lstStyle/>
          <a:p>
            <a:r>
              <a:rPr lang="en-US" altLang="ko-KR" b="1" dirty="0"/>
              <a:t>touch README.md </a:t>
            </a:r>
            <a:r>
              <a:rPr lang="en-US" altLang="ko-KR" dirty="0"/>
              <a:t>: README.md </a:t>
            </a:r>
            <a:r>
              <a:rPr lang="ko-KR" altLang="en-US" dirty="0"/>
              <a:t>파일 생성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README.md</a:t>
            </a:r>
            <a:r>
              <a:rPr lang="ko-KR" altLang="en-US" dirty="0"/>
              <a:t> 파일 수정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b="1" dirty="0"/>
              <a:t>git add README.md</a:t>
            </a:r>
          </a:p>
          <a:p>
            <a:endParaRPr lang="en-US" altLang="ko-KR" dirty="0"/>
          </a:p>
          <a:p>
            <a:r>
              <a:rPr lang="en-US" altLang="ko-KR" b="1" dirty="0"/>
              <a:t>git commit –m “Add README.md” </a:t>
            </a:r>
          </a:p>
          <a:p>
            <a:endParaRPr lang="en-US" altLang="ko-KR" dirty="0"/>
          </a:p>
          <a:p>
            <a:pPr marL="0" indent="0">
              <a:lnSpc>
                <a:spcPct val="110000"/>
              </a:lnSpc>
              <a:buNone/>
            </a:pPr>
            <a:r>
              <a:rPr lang="en-US" altLang="ko-KR" sz="2400" dirty="0"/>
              <a:t>※ .md </a:t>
            </a:r>
            <a:r>
              <a:rPr lang="ko-KR" altLang="en-US" sz="2400" dirty="0"/>
              <a:t>파일은 마크다운 파일로</a:t>
            </a:r>
            <a:r>
              <a:rPr lang="en-US" altLang="ko-KR" sz="2400" dirty="0"/>
              <a:t>, </a:t>
            </a:r>
            <a:r>
              <a:rPr lang="en-US" altLang="ko-KR" sz="2400" dirty="0" err="1"/>
              <a:t>jupyter</a:t>
            </a:r>
            <a:r>
              <a:rPr lang="ko-KR" altLang="en-US" sz="2400" dirty="0"/>
              <a:t> </a:t>
            </a:r>
            <a:r>
              <a:rPr lang="en-US" altLang="ko-KR" sz="2400" dirty="0"/>
              <a:t>notebook</a:t>
            </a:r>
            <a:r>
              <a:rPr lang="ko-KR" altLang="en-US" sz="2400" dirty="0"/>
              <a:t>에서처럼 꾸밀 수 있다</a:t>
            </a:r>
            <a:r>
              <a:rPr lang="en-US" altLang="ko-KR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606529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C3F85A-22A5-4A35-A3EE-4DD088F61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5</a:t>
            </a:r>
            <a:r>
              <a:rPr lang="ko-KR" altLang="en-US" dirty="0"/>
              <a:t> </a:t>
            </a:r>
            <a:r>
              <a:rPr lang="en-US" altLang="ko-KR" dirty="0"/>
              <a:t>– git clone &amp; git push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73AE4BB-D4F3-446D-9CE8-EF709B702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887" y="2076450"/>
            <a:ext cx="7896225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4902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C3F85A-22A5-4A35-A3EE-4DD088F61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5</a:t>
            </a:r>
            <a:r>
              <a:rPr lang="ko-KR" altLang="en-US" dirty="0"/>
              <a:t> </a:t>
            </a:r>
            <a:r>
              <a:rPr lang="en-US" altLang="ko-KR" dirty="0"/>
              <a:t>– git clone &amp; git push</a:t>
            </a:r>
            <a:endParaRPr lang="ko-KR" altLang="en-US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261B12BD-A787-4A95-BFFE-742CFCA6E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ko-KR" b="1" dirty="0"/>
              <a:t>git push origin main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EA34538-7476-4FD6-B09E-7060C73B6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1162" y="2976562"/>
            <a:ext cx="7839075" cy="254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516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5F9473-75D3-4194-BEF6-5D714B22A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Github</a:t>
            </a:r>
            <a:r>
              <a:rPr lang="ko-KR" altLang="en-US"/>
              <a:t>이란</a:t>
            </a:r>
            <a:r>
              <a:rPr lang="en-US" altLang="ko-KR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084C7F-62EA-4B23-9B24-35A76F271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62600" cy="435133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/>
              <a:t>클라우드에 있는 </a:t>
            </a:r>
            <a:r>
              <a:rPr lang="en-US" altLang="ko-KR" dirty="0"/>
              <a:t>Git </a:t>
            </a:r>
            <a:r>
              <a:rPr lang="ko-KR" altLang="en-US" dirty="0"/>
              <a:t>제공자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/>
              <a:t>주로 협업 시 사용</a:t>
            </a:r>
            <a:r>
              <a:rPr lang="en-US" altLang="ko-KR" dirty="0"/>
              <a:t> </a:t>
            </a:r>
          </a:p>
          <a:p>
            <a:pPr>
              <a:lnSpc>
                <a:spcPct val="100000"/>
              </a:lnSpc>
            </a:pP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sz="2000" dirty="0"/>
              <a:t>내 컴퓨터에서 깃 히스토리를</a:t>
            </a:r>
            <a:endParaRPr lang="en-US" altLang="ko-KR" sz="2000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/>
              <a:t>  </a:t>
            </a:r>
            <a:r>
              <a:rPr lang="ko-KR" altLang="en-US" sz="2000" dirty="0"/>
              <a:t>가져와서 </a:t>
            </a:r>
            <a:r>
              <a:rPr lang="ko-KR" altLang="en-US" sz="2000" dirty="0" err="1"/>
              <a:t>깃허브</a:t>
            </a:r>
            <a:r>
              <a:rPr lang="ko-KR" altLang="en-US" sz="2000" dirty="0"/>
              <a:t> 웹사이트에  </a:t>
            </a:r>
            <a:r>
              <a:rPr lang="en-US" altLang="ko-KR" sz="2000" dirty="0"/>
              <a:t>push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/>
              <a:t>  </a:t>
            </a:r>
            <a:r>
              <a:rPr lang="ko-KR" altLang="en-US" sz="2000" dirty="0"/>
              <a:t>→ 협업자가 </a:t>
            </a:r>
            <a:r>
              <a:rPr lang="ko-KR" altLang="en-US" sz="2000" dirty="0" err="1"/>
              <a:t>깃허브에서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/>
              <a:t>  </a:t>
            </a:r>
            <a:r>
              <a:rPr lang="ko-KR" altLang="en-US" sz="2000" dirty="0"/>
              <a:t>파일의 모든 기록을 볼 수 있음 </a:t>
            </a:r>
            <a:r>
              <a:rPr lang="en-US" altLang="ko-KR" sz="2000" dirty="0"/>
              <a:t>(</a:t>
            </a:r>
            <a:r>
              <a:rPr lang="ko-KR" altLang="en-US" sz="2000" dirty="0"/>
              <a:t>반대는 </a:t>
            </a:r>
            <a:r>
              <a:rPr lang="en-US" altLang="ko-KR" sz="2000" dirty="0"/>
              <a:t>pull)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507FC20-94FD-4FD5-B6CD-ED8D98E4BF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8830" y="2908874"/>
            <a:ext cx="4845945" cy="3015676"/>
          </a:xfrm>
          <a:prstGeom prst="rect">
            <a:avLst/>
          </a:prstGeom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7986448A-52EC-4FA6-92B5-93FB78A74B5E}"/>
              </a:ext>
            </a:extLst>
          </p:cNvPr>
          <p:cNvCxnSpPr>
            <a:cxnSpLocks/>
          </p:cNvCxnSpPr>
          <p:nvPr/>
        </p:nvCxnSpPr>
        <p:spPr>
          <a:xfrm flipH="1">
            <a:off x="8134351" y="3844260"/>
            <a:ext cx="514349" cy="52387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7757E6CB-6370-4D26-848F-F30839FDBECD}"/>
              </a:ext>
            </a:extLst>
          </p:cNvPr>
          <p:cNvCxnSpPr>
            <a:cxnSpLocks/>
          </p:cNvCxnSpPr>
          <p:nvPr/>
        </p:nvCxnSpPr>
        <p:spPr>
          <a:xfrm>
            <a:off x="9567969" y="3844260"/>
            <a:ext cx="526252" cy="52387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20B8213-AA20-46E0-893B-8B2264909528}"/>
              </a:ext>
            </a:extLst>
          </p:cNvPr>
          <p:cNvSpPr txBox="1"/>
          <p:nvPr/>
        </p:nvSpPr>
        <p:spPr>
          <a:xfrm>
            <a:off x="8327939" y="4036506"/>
            <a:ext cx="6415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pull</a:t>
            </a:r>
            <a:endParaRPr lang="ko-KR" altLang="en-US" sz="20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83B5593-6E4C-44B7-BDAA-8B9DF89E9E20}"/>
              </a:ext>
            </a:extLst>
          </p:cNvPr>
          <p:cNvSpPr txBox="1"/>
          <p:nvPr/>
        </p:nvSpPr>
        <p:spPr>
          <a:xfrm>
            <a:off x="9247208" y="4016602"/>
            <a:ext cx="6415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pull</a:t>
            </a:r>
            <a:endParaRPr lang="ko-KR" altLang="en-US" sz="20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ED6844-C8CB-4AA0-9E65-271272394ECF}"/>
              </a:ext>
            </a:extLst>
          </p:cNvPr>
          <p:cNvSpPr txBox="1"/>
          <p:nvPr/>
        </p:nvSpPr>
        <p:spPr>
          <a:xfrm>
            <a:off x="8479257" y="2706014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2"/>
                </a:solidFill>
              </a:rPr>
              <a:t>ex. </a:t>
            </a:r>
            <a:r>
              <a:rPr lang="en-US" altLang="ko-KR" b="1" dirty="0" err="1">
                <a:solidFill>
                  <a:schemeClr val="accent2"/>
                </a:solidFill>
              </a:rPr>
              <a:t>Github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39633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C3F85A-22A5-4A35-A3EE-4DD088F61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5</a:t>
            </a:r>
            <a:r>
              <a:rPr lang="ko-KR" altLang="en-US" dirty="0"/>
              <a:t> </a:t>
            </a:r>
            <a:r>
              <a:rPr lang="en-US" altLang="ko-KR" dirty="0"/>
              <a:t>– git clone &amp; git push</a:t>
            </a:r>
            <a:endParaRPr lang="ko-KR" altLang="en-US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261B12BD-A787-4A95-BFFE-742CFCA6E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ko-KR" dirty="0"/>
              <a:t>GitHub</a:t>
            </a:r>
            <a:r>
              <a:rPr lang="ko-KR" altLang="en-US" dirty="0"/>
              <a:t>가서 확인</a:t>
            </a:r>
            <a:endParaRPr lang="en-US" altLang="ko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04C035C-8552-4865-8154-DA0C275D5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075" y="2526783"/>
            <a:ext cx="9925050" cy="33755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228F1E1-62DB-4A05-BED7-FBD51D7583E1}"/>
              </a:ext>
            </a:extLst>
          </p:cNvPr>
          <p:cNvSpPr txBox="1"/>
          <p:nvPr/>
        </p:nvSpPr>
        <p:spPr>
          <a:xfrm>
            <a:off x="314325" y="5038725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New!!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8503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F92027-A1EC-4091-98BF-06A94E0B9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</a:t>
            </a:r>
            <a:r>
              <a:rPr lang="ko-KR" altLang="en-US" dirty="0"/>
              <a:t> 기초 </a:t>
            </a:r>
            <a:r>
              <a:rPr lang="en-US" altLang="ko-KR" dirty="0"/>
              <a:t>–</a:t>
            </a:r>
            <a:r>
              <a:rPr lang="ko-KR" altLang="en-US" dirty="0"/>
              <a:t> </a:t>
            </a:r>
            <a:r>
              <a:rPr lang="en-US" altLang="ko-KR" dirty="0"/>
              <a:t>git remote add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0E06A5-05F3-49F1-8739-193F65C7E1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git clone</a:t>
            </a:r>
            <a:r>
              <a:rPr lang="ko-KR" altLang="en-US" dirty="0"/>
              <a:t>에서는 </a:t>
            </a:r>
            <a:r>
              <a:rPr lang="en-US" altLang="ko-KR" dirty="0"/>
              <a:t>git </a:t>
            </a:r>
            <a:r>
              <a:rPr lang="en-US" altLang="ko-KR" dirty="0" err="1"/>
              <a:t>init</a:t>
            </a:r>
            <a:r>
              <a:rPr lang="ko-KR" altLang="en-US" dirty="0"/>
              <a:t>을 따로 하지 않았음을 알 수 있었다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그렇다면 이미 </a:t>
            </a:r>
            <a:r>
              <a:rPr lang="en-US" altLang="ko-KR" dirty="0"/>
              <a:t>local</a:t>
            </a:r>
            <a:r>
              <a:rPr lang="ko-KR" altLang="en-US" dirty="0"/>
              <a:t>에서 작업하고 있었다면</a:t>
            </a:r>
            <a:r>
              <a:rPr lang="en-US" altLang="ko-KR" dirty="0"/>
              <a:t>, remote</a:t>
            </a:r>
            <a:r>
              <a:rPr lang="ko-KR" altLang="en-US" dirty="0"/>
              <a:t>와 연결할 수 없는가</a:t>
            </a:r>
            <a:r>
              <a:rPr lang="en-US" altLang="ko-KR" dirty="0"/>
              <a:t>? =&gt; X</a:t>
            </a:r>
          </a:p>
          <a:p>
            <a:endParaRPr lang="en-US" altLang="ko-KR" dirty="0"/>
          </a:p>
          <a:p>
            <a:r>
              <a:rPr lang="en-US" altLang="ko-KR" b="1" dirty="0"/>
              <a:t>git remote add origin &lt;SSH</a:t>
            </a:r>
            <a:r>
              <a:rPr lang="ko-KR" altLang="en-US" b="1" dirty="0"/>
              <a:t> 주소</a:t>
            </a:r>
            <a:r>
              <a:rPr lang="en-US" altLang="ko-KR" dirty="0"/>
              <a:t>&gt;</a:t>
            </a:r>
          </a:p>
          <a:p>
            <a:pPr marL="0" indent="0">
              <a:buNone/>
            </a:pPr>
            <a:r>
              <a:rPr lang="en-US" altLang="ko-KR" dirty="0"/>
              <a:t>  : origin</a:t>
            </a:r>
            <a:r>
              <a:rPr lang="ko-KR" altLang="en-US" dirty="0"/>
              <a:t>이라는 </a:t>
            </a:r>
            <a:r>
              <a:rPr lang="en-US" altLang="ko-KR" dirty="0"/>
              <a:t>remote repository</a:t>
            </a:r>
            <a:r>
              <a:rPr lang="ko-KR" altLang="en-US" dirty="0"/>
              <a:t>에 연결한다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5420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F92027-A1EC-4091-98BF-06A94E0B9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</a:t>
            </a:r>
            <a:r>
              <a:rPr lang="ko-KR" altLang="en-US" dirty="0"/>
              <a:t> 기초 </a:t>
            </a:r>
            <a:r>
              <a:rPr lang="en-US" altLang="ko-KR" dirty="0"/>
              <a:t>– git fetch</a:t>
            </a:r>
            <a:r>
              <a:rPr lang="ko-KR" altLang="en-US" dirty="0"/>
              <a:t> </a:t>
            </a:r>
            <a:r>
              <a:rPr lang="en-US" altLang="ko-KR" dirty="0"/>
              <a:t>&amp;</a:t>
            </a:r>
            <a:r>
              <a:rPr lang="ko-KR" altLang="en-US" dirty="0"/>
              <a:t> </a:t>
            </a:r>
            <a:r>
              <a:rPr lang="en-US" altLang="ko-KR" dirty="0"/>
              <a:t>git</a:t>
            </a:r>
            <a:r>
              <a:rPr lang="ko-KR" altLang="en-US" dirty="0"/>
              <a:t> </a:t>
            </a:r>
            <a:r>
              <a:rPr lang="en-US" altLang="ko-KR" dirty="0"/>
              <a:t>pull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0E06A5-05F3-49F1-8739-193F65C7E1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git clone</a:t>
            </a:r>
            <a:r>
              <a:rPr lang="ko-KR" altLang="en-US" dirty="0"/>
              <a:t>은 </a:t>
            </a:r>
            <a:r>
              <a:rPr lang="en-US" altLang="ko-KR" dirty="0"/>
              <a:t>remote repository</a:t>
            </a:r>
            <a:r>
              <a:rPr lang="ko-KR" altLang="en-US" dirty="0"/>
              <a:t>를 통째로 가져왔다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이미 작업하던 </a:t>
            </a:r>
            <a:r>
              <a:rPr lang="en-US" altLang="ko-KR" dirty="0"/>
              <a:t>local repository</a:t>
            </a:r>
            <a:r>
              <a:rPr lang="ko-KR" altLang="en-US" dirty="0"/>
              <a:t>에서 </a:t>
            </a:r>
            <a:r>
              <a:rPr lang="en-US" altLang="ko-KR" dirty="0"/>
              <a:t>remote</a:t>
            </a:r>
            <a:r>
              <a:rPr lang="ko-KR" altLang="en-US" dirty="0"/>
              <a:t> </a:t>
            </a:r>
            <a:r>
              <a:rPr lang="en-US" altLang="ko-KR" dirty="0"/>
              <a:t>repository</a:t>
            </a:r>
            <a:r>
              <a:rPr lang="ko-KR" altLang="en-US" dirty="0"/>
              <a:t>를 가져오고 싶다면 </a:t>
            </a:r>
            <a:r>
              <a:rPr lang="en-US" altLang="ko-KR" dirty="0"/>
              <a:t>=&gt; </a:t>
            </a:r>
            <a:r>
              <a:rPr lang="en-US" altLang="ko-KR" b="1" dirty="0"/>
              <a:t>git fetch, git pull</a:t>
            </a:r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생각 풍선: 구름 모양 3">
            <a:hlinkClick r:id="rId2" action="ppaction://hlinksldjump"/>
            <a:extLst>
              <a:ext uri="{FF2B5EF4-FFF2-40B4-BE49-F238E27FC236}">
                <a16:creationId xmlns:a16="http://schemas.microsoft.com/office/drawing/2014/main" id="{8B80DECA-2617-4AFA-98C7-A4C5BA3FFD45}"/>
              </a:ext>
            </a:extLst>
          </p:cNvPr>
          <p:cNvSpPr/>
          <p:nvPr/>
        </p:nvSpPr>
        <p:spPr>
          <a:xfrm>
            <a:off x="838200" y="4524375"/>
            <a:ext cx="2371725" cy="1457325"/>
          </a:xfrm>
          <a:prstGeom prst="cloudCallout">
            <a:avLst>
              <a:gd name="adj1" fmla="val -43725"/>
              <a:gd name="adj2" fmla="val 68383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차이가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뭐였더라</a:t>
            </a:r>
            <a:r>
              <a:rPr lang="en-US" altLang="ko-KR" b="1" dirty="0">
                <a:solidFill>
                  <a:schemeClr val="tx1"/>
                </a:solidFill>
              </a:rPr>
              <a:t>..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81579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F92027-A1EC-4091-98BF-06A94E0B9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</a:t>
            </a:r>
            <a:r>
              <a:rPr lang="ko-KR" altLang="en-US" dirty="0"/>
              <a:t> 기초 </a:t>
            </a:r>
            <a:r>
              <a:rPr lang="en-US" altLang="ko-KR" dirty="0"/>
              <a:t>– git fetch</a:t>
            </a:r>
            <a:r>
              <a:rPr lang="ko-KR" altLang="en-US" dirty="0"/>
              <a:t> </a:t>
            </a:r>
            <a:r>
              <a:rPr lang="en-US" altLang="ko-KR" dirty="0"/>
              <a:t>&amp;</a:t>
            </a:r>
            <a:r>
              <a:rPr lang="ko-KR" altLang="en-US" dirty="0"/>
              <a:t> </a:t>
            </a:r>
            <a:r>
              <a:rPr lang="en-US" altLang="ko-KR" dirty="0"/>
              <a:t>git</a:t>
            </a:r>
            <a:r>
              <a:rPr lang="ko-KR" altLang="en-US" dirty="0"/>
              <a:t> </a:t>
            </a:r>
            <a:r>
              <a:rPr lang="en-US" altLang="ko-KR" dirty="0"/>
              <a:t>pull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0E06A5-05F3-49F1-8739-193F65C7E1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47895"/>
          </a:xfrm>
        </p:spPr>
        <p:txBody>
          <a:bodyPr>
            <a:normAutofit/>
          </a:bodyPr>
          <a:lstStyle/>
          <a:p>
            <a:r>
              <a:rPr lang="en-US" altLang="ko-KR" b="1" dirty="0"/>
              <a:t>git fetch origin &lt;branch&gt;</a:t>
            </a:r>
          </a:p>
          <a:p>
            <a:pPr marL="0" indent="0">
              <a:buNone/>
            </a:pPr>
            <a:r>
              <a:rPr lang="en-US" altLang="ko-KR" dirty="0"/>
              <a:t>  : origin</a:t>
            </a:r>
            <a:r>
              <a:rPr lang="ko-KR" altLang="en-US" dirty="0"/>
              <a:t>에서 해당 </a:t>
            </a:r>
            <a:r>
              <a:rPr lang="ko-KR" altLang="en-US" dirty="0" err="1"/>
              <a:t>브랜치의</a:t>
            </a:r>
            <a:r>
              <a:rPr lang="ko-KR" altLang="en-US" dirty="0"/>
              <a:t> 데이터를 가져온다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b="1" dirty="0"/>
              <a:t>git pull origin &lt;branch&gt;</a:t>
            </a:r>
          </a:p>
          <a:p>
            <a:pPr marL="0" indent="0">
              <a:buNone/>
            </a:pPr>
            <a:r>
              <a:rPr lang="en-US" altLang="ko-KR" dirty="0"/>
              <a:t>  : origin</a:t>
            </a:r>
            <a:r>
              <a:rPr lang="ko-KR" altLang="en-US" dirty="0"/>
              <a:t>에서 해당 </a:t>
            </a:r>
            <a:r>
              <a:rPr lang="ko-KR" altLang="en-US" dirty="0" err="1"/>
              <a:t>브랜치의</a:t>
            </a:r>
            <a:r>
              <a:rPr lang="ko-KR" altLang="en-US" dirty="0"/>
              <a:t> 데이터를 가져온 후</a:t>
            </a:r>
            <a:r>
              <a:rPr lang="en-US" altLang="ko-KR" dirty="0"/>
              <a:t>, </a:t>
            </a:r>
          </a:p>
          <a:p>
            <a:pPr marL="0" indent="0">
              <a:buNone/>
            </a:pPr>
            <a:r>
              <a:rPr lang="en-US" altLang="ko-KR" dirty="0"/>
              <a:t>    local</a:t>
            </a:r>
            <a:r>
              <a:rPr lang="ko-KR" altLang="en-US" dirty="0"/>
              <a:t>과 </a:t>
            </a:r>
            <a:r>
              <a:rPr lang="en-US" altLang="ko-KR" dirty="0"/>
              <a:t>merge</a:t>
            </a:r>
            <a:r>
              <a:rPr lang="ko-KR" altLang="en-US" dirty="0"/>
              <a:t>시킨다</a:t>
            </a:r>
            <a:r>
              <a:rPr lang="en-US" altLang="ko-KR" dirty="0"/>
              <a:t>. Merge</a:t>
            </a:r>
            <a:r>
              <a:rPr lang="ko-KR" altLang="en-US" dirty="0"/>
              <a:t>는 다음 강의자료에서 설명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주로 </a:t>
            </a:r>
            <a:r>
              <a:rPr lang="en-US" altLang="ko-KR" dirty="0"/>
              <a:t>git pull</a:t>
            </a:r>
            <a:r>
              <a:rPr lang="ko-KR" altLang="en-US" dirty="0"/>
              <a:t>을 사용</a:t>
            </a:r>
          </a:p>
        </p:txBody>
      </p:sp>
    </p:spTree>
    <p:extLst>
      <p:ext uri="{BB962C8B-B14F-4D97-AF65-F5344CB8AC3E}">
        <p14:creationId xmlns:p14="http://schemas.microsoft.com/office/powerpoint/2010/main" val="35157528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F92027-A1EC-4091-98BF-06A94E0B9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</a:t>
            </a:r>
            <a:r>
              <a:rPr lang="ko-KR" altLang="en-US" dirty="0"/>
              <a:t> 기초 </a:t>
            </a:r>
            <a:r>
              <a:rPr lang="en-US" altLang="ko-KR" dirty="0"/>
              <a:t>– git fetch</a:t>
            </a:r>
            <a:r>
              <a:rPr lang="ko-KR" altLang="en-US" dirty="0"/>
              <a:t> </a:t>
            </a:r>
            <a:r>
              <a:rPr lang="en-US" altLang="ko-KR" dirty="0"/>
              <a:t>&amp;</a:t>
            </a:r>
            <a:r>
              <a:rPr lang="ko-KR" altLang="en-US" dirty="0"/>
              <a:t> </a:t>
            </a:r>
            <a:r>
              <a:rPr lang="en-US" altLang="ko-KR" dirty="0"/>
              <a:t>git</a:t>
            </a:r>
            <a:r>
              <a:rPr lang="ko-KR" altLang="en-US" dirty="0"/>
              <a:t> </a:t>
            </a:r>
            <a:r>
              <a:rPr lang="en-US" altLang="ko-KR" dirty="0"/>
              <a:t>pull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0E06A5-05F3-49F1-8739-193F65C7E1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47895"/>
          </a:xfrm>
        </p:spPr>
        <p:txBody>
          <a:bodyPr>
            <a:normAutofit/>
          </a:bodyPr>
          <a:lstStyle/>
          <a:p>
            <a:r>
              <a:rPr lang="en-US" altLang="ko-KR" dirty="0"/>
              <a:t>git fetch vs git pull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C03DAD1-FA03-40E5-8377-FE5B86FDAD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49" y="2845196"/>
            <a:ext cx="6243601" cy="32231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2DF8B07-B16D-4E7A-A7A0-011CE39F7A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5550" y="2195246"/>
            <a:ext cx="5612625" cy="3826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39336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5EDE8-D8A8-4EA5-936D-EDDC17C00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000" dirty="0"/>
              <a:t>Git </a:t>
            </a:r>
            <a:r>
              <a:rPr lang="ko-KR" altLang="en-US" sz="4000" dirty="0"/>
              <a:t>기초 </a:t>
            </a:r>
            <a:r>
              <a:rPr lang="en-US" altLang="ko-KR" sz="4000" dirty="0"/>
              <a:t>– git clone/pull/fetch </a:t>
            </a:r>
            <a:r>
              <a:rPr lang="ko-KR" altLang="en-US" sz="4000" dirty="0"/>
              <a:t>정리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5764C3A-BD7A-46F1-B48E-DE8C2DBD6EAD}"/>
              </a:ext>
            </a:extLst>
          </p:cNvPr>
          <p:cNvSpPr/>
          <p:nvPr/>
        </p:nvSpPr>
        <p:spPr>
          <a:xfrm>
            <a:off x="1085850" y="3429000"/>
            <a:ext cx="1962150" cy="51435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clone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13" name="사각형: 둥근 모서리 12">
            <a:hlinkClick r:id="rId2" action="ppaction://hlinksldjump"/>
            <a:extLst>
              <a:ext uri="{FF2B5EF4-FFF2-40B4-BE49-F238E27FC236}">
                <a16:creationId xmlns:a16="http://schemas.microsoft.com/office/drawing/2014/main" id="{F03B76B5-4F49-4B54-8897-CB30D4D2397F}"/>
              </a:ext>
            </a:extLst>
          </p:cNvPr>
          <p:cNvSpPr/>
          <p:nvPr/>
        </p:nvSpPr>
        <p:spPr>
          <a:xfrm>
            <a:off x="5010150" y="3402458"/>
            <a:ext cx="1962150" cy="51435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pull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795CF52D-8944-4BA8-85E8-DD69C488E500}"/>
              </a:ext>
            </a:extLst>
          </p:cNvPr>
          <p:cNvSpPr/>
          <p:nvPr/>
        </p:nvSpPr>
        <p:spPr>
          <a:xfrm>
            <a:off x="8934450" y="3402458"/>
            <a:ext cx="1962150" cy="51435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fetch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E305D34E-B557-455B-8EBE-84B0FAC0EF5B}"/>
              </a:ext>
            </a:extLst>
          </p:cNvPr>
          <p:cNvCxnSpPr/>
          <p:nvPr/>
        </p:nvCxnSpPr>
        <p:spPr>
          <a:xfrm>
            <a:off x="4105275" y="3686175"/>
            <a:ext cx="0" cy="2714625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58E660AF-0532-401B-B2CD-D7C54F57897D}"/>
              </a:ext>
            </a:extLst>
          </p:cNvPr>
          <p:cNvCxnSpPr/>
          <p:nvPr/>
        </p:nvCxnSpPr>
        <p:spPr>
          <a:xfrm>
            <a:off x="7815691" y="3686175"/>
            <a:ext cx="0" cy="2714625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BFC75D9-90BC-46FA-A36D-458404BFFBBA}"/>
              </a:ext>
            </a:extLst>
          </p:cNvPr>
          <p:cNvSpPr txBox="1"/>
          <p:nvPr/>
        </p:nvSpPr>
        <p:spPr>
          <a:xfrm>
            <a:off x="596217" y="4112350"/>
            <a:ext cx="3328576" cy="2531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Local repository</a:t>
            </a:r>
            <a:r>
              <a:rPr lang="ko-KR" altLang="en-US" dirty="0"/>
              <a:t>에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아무것도 없는 상태에서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Remote</a:t>
            </a:r>
            <a:r>
              <a:rPr lang="ko-KR" altLang="en-US" dirty="0"/>
              <a:t> </a:t>
            </a:r>
            <a:r>
              <a:rPr lang="en-US" altLang="ko-KR" dirty="0"/>
              <a:t>repository</a:t>
            </a:r>
            <a:r>
              <a:rPr lang="ko-KR" altLang="en-US" dirty="0"/>
              <a:t>의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데이터를 가져옴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(remote </a:t>
            </a:r>
            <a:r>
              <a:rPr lang="ko-KR" altLang="en-US" dirty="0"/>
              <a:t>설정을 자동으로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해주는 </a:t>
            </a:r>
            <a:r>
              <a:rPr lang="ko-KR" altLang="en-US" b="1" dirty="0"/>
              <a:t>초기 다운로드</a:t>
            </a:r>
            <a:r>
              <a:rPr lang="ko-KR" altLang="en-US" dirty="0"/>
              <a:t>에 사용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0740CD-00CC-4BE6-84D5-D30133CC0E1B}"/>
              </a:ext>
            </a:extLst>
          </p:cNvPr>
          <p:cNvSpPr txBox="1"/>
          <p:nvPr/>
        </p:nvSpPr>
        <p:spPr>
          <a:xfrm>
            <a:off x="4460631" y="4132846"/>
            <a:ext cx="3122338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Local repository</a:t>
            </a:r>
            <a:r>
              <a:rPr lang="ko-KR" altLang="en-US" dirty="0"/>
              <a:t>에 이미 </a:t>
            </a:r>
            <a:r>
              <a:rPr lang="en-US" altLang="ko-KR" dirty="0"/>
              <a:t>remote repository</a:t>
            </a:r>
            <a:r>
              <a:rPr lang="ko-KR" altLang="en-US" dirty="0"/>
              <a:t>의 정보가 있고</a:t>
            </a:r>
            <a:r>
              <a:rPr lang="en-US" altLang="ko-KR" dirty="0"/>
              <a:t>, remote repository</a:t>
            </a:r>
            <a:r>
              <a:rPr lang="ko-KR" altLang="en-US" dirty="0"/>
              <a:t>의 변경 사항을 </a:t>
            </a:r>
            <a:r>
              <a:rPr lang="ko-KR" altLang="en-US" b="1" dirty="0"/>
              <a:t>갱신</a:t>
            </a:r>
            <a:r>
              <a:rPr lang="ko-KR" altLang="en-US" dirty="0"/>
              <a:t>하기 위해 하는 것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3719D08-6BA3-4639-84B8-073858B9413B}"/>
              </a:ext>
            </a:extLst>
          </p:cNvPr>
          <p:cNvSpPr txBox="1"/>
          <p:nvPr/>
        </p:nvSpPr>
        <p:spPr>
          <a:xfrm>
            <a:off x="8382010" y="4136912"/>
            <a:ext cx="3144097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Remote</a:t>
            </a:r>
            <a:r>
              <a:rPr lang="ko-KR" altLang="en-US" dirty="0"/>
              <a:t> </a:t>
            </a:r>
            <a:r>
              <a:rPr lang="en-US" altLang="ko-KR" dirty="0"/>
              <a:t>repository</a:t>
            </a:r>
            <a:r>
              <a:rPr lang="ko-KR" altLang="en-US" dirty="0"/>
              <a:t>로부터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b="1" dirty="0"/>
              <a:t>변경 사항을 가져옴</a:t>
            </a:r>
            <a:r>
              <a:rPr lang="ko-KR" altLang="en-US" dirty="0"/>
              <a:t>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but local</a:t>
            </a:r>
            <a:r>
              <a:rPr lang="ko-KR" altLang="en-US" dirty="0"/>
              <a:t> </a:t>
            </a:r>
            <a:r>
              <a:rPr lang="en-US" altLang="ko-KR" dirty="0"/>
              <a:t>repository</a:t>
            </a:r>
            <a:r>
              <a:rPr lang="ko-KR" altLang="en-US" dirty="0"/>
              <a:t>에 변경 사항을 병합하지는 않음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(pull</a:t>
            </a:r>
            <a:r>
              <a:rPr lang="ko-KR" altLang="en-US" dirty="0"/>
              <a:t>은 병합함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2D4EB7-F544-4E67-9B40-DA853DEE937B}"/>
              </a:ext>
            </a:extLst>
          </p:cNvPr>
          <p:cNvSpPr txBox="1"/>
          <p:nvPr/>
        </p:nvSpPr>
        <p:spPr>
          <a:xfrm>
            <a:off x="1085850" y="1801182"/>
            <a:ext cx="1090611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ko-KR" sz="2400" b="1" dirty="0"/>
              <a:t>git clone &lt;</a:t>
            </a:r>
            <a:r>
              <a:rPr lang="ko-KR" altLang="en-US" sz="2400" b="1" dirty="0"/>
              <a:t>주소</a:t>
            </a:r>
            <a:r>
              <a:rPr lang="en-US" altLang="ko-KR" sz="2400" b="1" dirty="0"/>
              <a:t>&gt;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ko-KR" sz="2400" b="1" dirty="0"/>
              <a:t>git </a:t>
            </a:r>
            <a:r>
              <a:rPr lang="en-US" altLang="ko-KR" sz="2400" b="1" dirty="0" err="1"/>
              <a:t>init</a:t>
            </a:r>
            <a:r>
              <a:rPr lang="en-US" altLang="ko-KR" sz="2400" b="1" dirty="0"/>
              <a:t> + git remote add origin &lt;</a:t>
            </a:r>
            <a:r>
              <a:rPr lang="ko-KR" altLang="en-US" sz="2400" b="1" dirty="0"/>
              <a:t>주소</a:t>
            </a:r>
            <a:r>
              <a:rPr lang="en-US" altLang="ko-KR" sz="2400" b="1" dirty="0"/>
              <a:t>&gt; + git pull origin main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9826657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5EDE8-D8A8-4EA5-936D-EDDC17C00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F2965A8A-DFAF-45FE-9604-94FC60AE3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endParaRPr lang="en-US" altLang="ko-KR" sz="2400" b="1" dirty="0"/>
          </a:p>
          <a:p>
            <a:pPr marL="0" indent="0" algn="ctr">
              <a:lnSpc>
                <a:spcPct val="150000"/>
              </a:lnSpc>
              <a:buNone/>
            </a:pPr>
            <a:r>
              <a:rPr lang="ko-KR" altLang="en-US" sz="2400" dirty="0"/>
              <a:t>컴퓨터에 새 폴더를 만들어</a:t>
            </a:r>
            <a:r>
              <a:rPr lang="en-US" altLang="ko-KR" sz="2400" dirty="0"/>
              <a:t> </a:t>
            </a:r>
            <a:r>
              <a:rPr lang="ko-KR" altLang="en-US" sz="2400" dirty="0"/>
              <a:t>기존의 </a:t>
            </a:r>
            <a:r>
              <a:rPr lang="en-US" altLang="ko-KR" sz="2400" b="1" dirty="0"/>
              <a:t>remote repository</a:t>
            </a:r>
            <a:r>
              <a:rPr lang="ko-KR" altLang="en-US" sz="2400" b="1" dirty="0"/>
              <a:t>와 연결</a:t>
            </a:r>
            <a:r>
              <a:rPr lang="ko-KR" altLang="en-US" sz="2400" dirty="0"/>
              <a:t>하고</a:t>
            </a:r>
            <a:r>
              <a:rPr lang="en-US" altLang="ko-KR" sz="2400" dirty="0"/>
              <a:t>, 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altLang="ko-KR" sz="2400" dirty="0"/>
              <a:t>README.md</a:t>
            </a:r>
            <a:r>
              <a:rPr lang="ko-KR" altLang="en-US" sz="2400" dirty="0"/>
              <a:t>를 </a:t>
            </a:r>
            <a:r>
              <a:rPr lang="ko-KR" altLang="en-US" sz="2400" b="1" dirty="0"/>
              <a:t>삭제</a:t>
            </a:r>
            <a:r>
              <a:rPr lang="ko-KR" altLang="en-US" sz="2400" dirty="0"/>
              <a:t>한 후 그 변경사항을 </a:t>
            </a:r>
            <a:r>
              <a:rPr lang="en-US" altLang="ko-KR" sz="2400" b="1" dirty="0"/>
              <a:t>commit &amp; push </a:t>
            </a:r>
            <a:r>
              <a:rPr lang="ko-KR" altLang="en-US" sz="2400" dirty="0"/>
              <a:t>해보자</a:t>
            </a:r>
            <a:r>
              <a:rPr lang="en-US" altLang="ko-KR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6211912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F92027-A1EC-4091-98BF-06A94E0B9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</a:t>
            </a:r>
            <a:r>
              <a:rPr lang="ko-KR" altLang="en-US" dirty="0"/>
              <a:t> 실습 </a:t>
            </a:r>
            <a:r>
              <a:rPr lang="en-US" altLang="ko-KR" dirty="0"/>
              <a:t>6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① </a:t>
            </a:r>
            <a:r>
              <a:rPr lang="en-US" altLang="ko-KR" dirty="0"/>
              <a:t>git remote &amp; git pull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0E06A5-05F3-49F1-8739-193F65C7E1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git </a:t>
            </a:r>
            <a:r>
              <a:rPr lang="en-US" altLang="ko-KR" b="1" dirty="0" err="1"/>
              <a:t>init</a:t>
            </a:r>
            <a:endParaRPr lang="en-US" altLang="ko-KR" b="1" dirty="0"/>
          </a:p>
          <a:p>
            <a:endParaRPr lang="en-US" altLang="ko-KR" dirty="0"/>
          </a:p>
          <a:p>
            <a:r>
              <a:rPr lang="en-US" altLang="ko-KR" dirty="0"/>
              <a:t>GitHub</a:t>
            </a:r>
            <a:r>
              <a:rPr lang="ko-KR" altLang="en-US" dirty="0"/>
              <a:t>에서 이전에 생성했던 </a:t>
            </a:r>
            <a:r>
              <a:rPr lang="en-US" altLang="ko-KR" dirty="0"/>
              <a:t>repository</a:t>
            </a:r>
            <a:r>
              <a:rPr lang="ko-KR" altLang="en-US" dirty="0"/>
              <a:t> 주소 복사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b="1" dirty="0"/>
              <a:t>git remote add origin &lt;</a:t>
            </a:r>
            <a:r>
              <a:rPr lang="ko-KR" altLang="en-US" b="1" dirty="0"/>
              <a:t>복사했던 주소</a:t>
            </a:r>
            <a:r>
              <a:rPr lang="en-US" altLang="ko-KR" b="1" dirty="0"/>
              <a:t>&gt;</a:t>
            </a:r>
          </a:p>
          <a:p>
            <a:endParaRPr lang="en-US" altLang="ko-KR" dirty="0"/>
          </a:p>
          <a:p>
            <a:r>
              <a:rPr lang="en-US" altLang="ko-KR" b="1" dirty="0"/>
              <a:t>git pull origin main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15948983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D8A95C-8155-40F6-B435-2C02F8FA3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</a:t>
            </a:r>
            <a:r>
              <a:rPr lang="ko-KR" altLang="en-US" dirty="0"/>
              <a:t> 실습 </a:t>
            </a:r>
            <a:r>
              <a:rPr lang="en-US" altLang="ko-KR" dirty="0"/>
              <a:t>6 – </a:t>
            </a:r>
            <a:r>
              <a:rPr lang="ko-KR" altLang="en-US" dirty="0"/>
              <a:t>② </a:t>
            </a:r>
            <a:r>
              <a:rPr lang="en-US" altLang="ko-KR" dirty="0"/>
              <a:t>git remote &amp; git pull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AC217C9-CB32-4D61-86F8-8BBCC7B95F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5" y="2471737"/>
            <a:ext cx="3686175" cy="210502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AF31D1D7-AE17-49B7-A5C1-D2806DA0DFCA}"/>
              </a:ext>
            </a:extLst>
          </p:cNvPr>
          <p:cNvGrpSpPr/>
          <p:nvPr/>
        </p:nvGrpSpPr>
        <p:grpSpPr>
          <a:xfrm>
            <a:off x="380687" y="1690688"/>
            <a:ext cx="7000250" cy="4013199"/>
            <a:chOff x="380687" y="1690688"/>
            <a:chExt cx="7000250" cy="4013199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DEF8108C-0589-41B1-9E92-D027BFC425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7112"/>
            <a:stretch/>
          </p:blipFill>
          <p:spPr>
            <a:xfrm>
              <a:off x="380687" y="1690688"/>
              <a:ext cx="7000250" cy="4013199"/>
            </a:xfrm>
            <a:prstGeom prst="rect">
              <a:avLst/>
            </a:prstGeom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7C8AF9EC-2CA2-430A-BC15-5614CDDCFFA7}"/>
                </a:ext>
              </a:extLst>
            </p:cNvPr>
            <p:cNvSpPr/>
            <p:nvPr/>
          </p:nvSpPr>
          <p:spPr>
            <a:xfrm>
              <a:off x="5133975" y="2114550"/>
              <a:ext cx="819150" cy="27622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9414723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722963-BEB3-4032-BB94-217693632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6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③ </a:t>
            </a:r>
            <a:r>
              <a:rPr lang="en-US" altLang="ko-KR" sz="3200" dirty="0"/>
              <a:t>git add &amp; git commit &amp; git push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B8121F-AFB3-40F6-8527-EFED389B5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2517786"/>
            <a:ext cx="5448300" cy="1877437"/>
          </a:xfrm>
          <a:ln w="28575"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200" dirty="0"/>
              <a:t>① 파일을 삭제한다</a:t>
            </a:r>
            <a:endParaRPr lang="en-US" altLang="ko-KR" sz="2200" dirty="0"/>
          </a:p>
          <a:p>
            <a:pPr marL="0" indent="0">
              <a:buNone/>
            </a:pPr>
            <a:r>
              <a:rPr lang="ko-KR" altLang="en-US" sz="2200" dirty="0"/>
              <a:t>② </a:t>
            </a:r>
            <a:r>
              <a:rPr lang="en-US" altLang="ko-KR" sz="2200" b="1" dirty="0"/>
              <a:t>git add &lt;</a:t>
            </a:r>
            <a:r>
              <a:rPr lang="ko-KR" altLang="en-US" sz="2200" b="1" dirty="0"/>
              <a:t>파일명</a:t>
            </a:r>
            <a:r>
              <a:rPr lang="en-US" altLang="ko-KR" sz="2200" b="1" dirty="0"/>
              <a:t>&gt;</a:t>
            </a:r>
          </a:p>
          <a:p>
            <a:pPr marL="0" indent="0">
              <a:buNone/>
            </a:pPr>
            <a:r>
              <a:rPr lang="ko-KR" altLang="en-US" sz="2200" dirty="0"/>
              <a:t>③ </a:t>
            </a:r>
            <a:r>
              <a:rPr lang="en-US" altLang="ko-KR" sz="2200" b="1" dirty="0"/>
              <a:t>git commit –m &lt;commit message&gt;</a:t>
            </a:r>
          </a:p>
          <a:p>
            <a:pPr marL="0" indent="0">
              <a:buNone/>
            </a:pPr>
            <a:endParaRPr lang="en-US" altLang="ko-KR" sz="24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2983C9-AA0F-4D93-873E-000FD5DE7D19}"/>
              </a:ext>
            </a:extLst>
          </p:cNvPr>
          <p:cNvSpPr txBox="1"/>
          <p:nvPr/>
        </p:nvSpPr>
        <p:spPr>
          <a:xfrm>
            <a:off x="6324600" y="2490281"/>
            <a:ext cx="5714999" cy="1569660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ko-KR" altLang="en-US" sz="2200" dirty="0"/>
              <a:t>① </a:t>
            </a:r>
            <a:r>
              <a:rPr lang="en-US" altLang="ko-KR" sz="2200" b="1" dirty="0"/>
              <a:t>git rm --cached &lt;</a:t>
            </a:r>
            <a:r>
              <a:rPr lang="ko-KR" altLang="en-US" sz="2200" b="1" dirty="0"/>
              <a:t>파일명</a:t>
            </a:r>
            <a:r>
              <a:rPr lang="en-US" altLang="ko-KR" sz="2200" b="1" dirty="0"/>
              <a:t>&gt;</a:t>
            </a:r>
          </a:p>
          <a:p>
            <a:pPr marL="0" indent="0">
              <a:buNone/>
            </a:pPr>
            <a:r>
              <a:rPr lang="en-US" altLang="ko-KR" sz="1600" dirty="0"/>
              <a:t> : </a:t>
            </a:r>
            <a:r>
              <a:rPr lang="ko-KR" altLang="en-US" sz="1600" dirty="0"/>
              <a:t>실제로는 삭제되지 않았지만 삭제되었다고 함</a:t>
            </a:r>
            <a:r>
              <a:rPr lang="en-US" altLang="ko-KR" sz="1600" dirty="0"/>
              <a:t>.</a:t>
            </a:r>
          </a:p>
          <a:p>
            <a:pPr marL="0" indent="0">
              <a:buNone/>
            </a:pPr>
            <a:endParaRPr lang="en-US" altLang="ko-KR" sz="1600" dirty="0"/>
          </a:p>
          <a:p>
            <a:r>
              <a:rPr lang="ko-KR" altLang="en-US" sz="2200" dirty="0"/>
              <a:t>② </a:t>
            </a:r>
            <a:r>
              <a:rPr lang="en-US" altLang="ko-KR" sz="2200" b="1" dirty="0"/>
              <a:t>git commit –m &lt;commit message&gt;</a:t>
            </a:r>
          </a:p>
          <a:p>
            <a:endParaRPr lang="en-US" altLang="ko-KR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1DD579-C19A-4503-8BD8-0ED10A8BFA57}"/>
              </a:ext>
            </a:extLst>
          </p:cNvPr>
          <p:cNvSpPr txBox="1"/>
          <p:nvPr/>
        </p:nvSpPr>
        <p:spPr>
          <a:xfrm>
            <a:off x="619125" y="1603491"/>
            <a:ext cx="34804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Git</a:t>
            </a:r>
            <a:r>
              <a:rPr lang="ko-KR" altLang="en-US" sz="2400" dirty="0"/>
              <a:t>에 있는 파일을 삭제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6CF67C2-4991-49E6-94D6-9E978AC28A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2624" y="4367718"/>
            <a:ext cx="6276975" cy="230505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FDEC5D3C-BEE1-42E9-AF49-C2C5ADEB73BB}"/>
              </a:ext>
            </a:extLst>
          </p:cNvPr>
          <p:cNvSpPr/>
          <p:nvPr/>
        </p:nvSpPr>
        <p:spPr>
          <a:xfrm>
            <a:off x="438151" y="2305050"/>
            <a:ext cx="5448300" cy="1952625"/>
          </a:xfrm>
          <a:prstGeom prst="rect">
            <a:avLst/>
          </a:prstGeom>
          <a:noFill/>
          <a:ln w="3810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630B0BC-9972-4317-9E43-EDA96E63C31C}"/>
              </a:ext>
            </a:extLst>
          </p:cNvPr>
          <p:cNvSpPr/>
          <p:nvPr/>
        </p:nvSpPr>
        <p:spPr>
          <a:xfrm>
            <a:off x="6305550" y="2296595"/>
            <a:ext cx="5314950" cy="1952625"/>
          </a:xfrm>
          <a:prstGeom prst="rect">
            <a:avLst/>
          </a:prstGeom>
          <a:noFill/>
          <a:ln w="3810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7245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8AF876-5E61-44EE-B008-31C7A96DF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 err="1"/>
              <a:t>Github</a:t>
            </a:r>
            <a:r>
              <a:rPr lang="ko-KR" altLang="en-US" sz="3600" dirty="0"/>
              <a:t>가 왜 필요한가</a:t>
            </a:r>
            <a:r>
              <a:rPr lang="en-US" altLang="ko-KR" sz="3600" dirty="0"/>
              <a:t>?</a:t>
            </a:r>
            <a:endParaRPr lang="ko-KR" altLang="en-US" sz="36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E0FD38-4CCB-43C9-AFC9-6A52A4323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DBC631B-DBA9-43A7-A39D-EFB42D2A1C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4877" y="79376"/>
            <a:ext cx="2409133" cy="6858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A82BCEE-71E1-4921-9C99-3C1DDC28ED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8143" y="507305"/>
            <a:ext cx="3436296" cy="617616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2908FD7-76FA-4AFF-9D19-CC0958F2DB1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2" t="67685" r="-52020"/>
          <a:stretch/>
        </p:blipFill>
        <p:spPr>
          <a:xfrm>
            <a:off x="3733713" y="1304661"/>
            <a:ext cx="2044430" cy="530132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2132532-3A81-4983-9052-1D38BB4098C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" t="1" r="-18927" b="67381"/>
          <a:stretch/>
        </p:blipFill>
        <p:spPr>
          <a:xfrm>
            <a:off x="257990" y="1328736"/>
            <a:ext cx="1603308" cy="536426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984214F-9F20-41D5-B4C6-831D97AA4BC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5636" t="32795" r="-32216" b="38648"/>
          <a:stretch/>
        </p:blipFill>
        <p:spPr>
          <a:xfrm>
            <a:off x="1706997" y="1464751"/>
            <a:ext cx="2153178" cy="5073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4357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722963-BEB3-4032-BB94-217693632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실습 </a:t>
            </a:r>
            <a:r>
              <a:rPr lang="en-US" altLang="ko-KR" dirty="0"/>
              <a:t>6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③ </a:t>
            </a:r>
            <a:r>
              <a:rPr lang="en-US" altLang="ko-KR" sz="3200" dirty="0"/>
              <a:t>git add &amp; git commit &amp; git push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1DD579-C19A-4503-8BD8-0ED10A8BFA57}"/>
              </a:ext>
            </a:extLst>
          </p:cNvPr>
          <p:cNvSpPr txBox="1"/>
          <p:nvPr/>
        </p:nvSpPr>
        <p:spPr>
          <a:xfrm>
            <a:off x="619125" y="1603491"/>
            <a:ext cx="39854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git push </a:t>
            </a:r>
            <a:r>
              <a:rPr lang="ko-KR" altLang="en-US" sz="2400" dirty="0"/>
              <a:t>후</a:t>
            </a:r>
            <a:endParaRPr lang="en-US" altLang="ko-KR" sz="2400" dirty="0"/>
          </a:p>
          <a:p>
            <a:r>
              <a:rPr lang="en-US" altLang="ko-KR" sz="2400" dirty="0"/>
              <a:t>README.md</a:t>
            </a:r>
            <a:r>
              <a:rPr lang="ko-KR" altLang="en-US" sz="2400" dirty="0"/>
              <a:t>가 삭제된 것을</a:t>
            </a:r>
            <a:endParaRPr lang="en-US" altLang="ko-KR" sz="2400" dirty="0"/>
          </a:p>
          <a:p>
            <a:r>
              <a:rPr lang="en-US" altLang="ko-KR" sz="2400" dirty="0" err="1"/>
              <a:t>github</a:t>
            </a:r>
            <a:r>
              <a:rPr lang="ko-KR" altLang="en-US" sz="2400" dirty="0"/>
              <a:t>에서 확인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04F05DD-58FB-4C74-90A7-A420FAC2E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4637" y="1408024"/>
            <a:ext cx="4948238" cy="131426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E77F4A9-F482-4405-AD58-83FAC8040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3112" y="2929054"/>
            <a:ext cx="9529763" cy="298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98254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5EDE8-D8A8-4EA5-936D-EDDC17C00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기초 </a:t>
            </a:r>
            <a:r>
              <a:rPr lang="en-US" altLang="ko-KR" dirty="0"/>
              <a:t>- .</a:t>
            </a:r>
            <a:r>
              <a:rPr lang="en-US" altLang="ko-KR" dirty="0" err="1"/>
              <a:t>gitignore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063A54-824A-4C84-AE97-041F67764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Why?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200" dirty="0"/>
              <a:t>버전 관리가 필요하지 않은 파일도 있으므로</a:t>
            </a:r>
            <a:r>
              <a:rPr lang="en-US" altLang="ko-KR" sz="2200" dirty="0"/>
              <a:t>, </a:t>
            </a:r>
            <a:r>
              <a:rPr lang="ko-KR" altLang="en-US" sz="2200" dirty="0"/>
              <a:t>모든 파일을 커밋하는 것은 불필요하다</a:t>
            </a:r>
            <a:r>
              <a:rPr lang="en-US" altLang="ko-KR" sz="2200" dirty="0"/>
              <a:t>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200" dirty="0"/>
              <a:t>빌드 파일과 같이</a:t>
            </a:r>
            <a:r>
              <a:rPr lang="en-US" altLang="ko-KR" sz="2200" dirty="0"/>
              <a:t>, </a:t>
            </a:r>
            <a:r>
              <a:rPr lang="ko-KR" altLang="en-US" sz="2200" dirty="0"/>
              <a:t>크게 중요하지 않고</a:t>
            </a:r>
            <a:r>
              <a:rPr lang="en-US" altLang="ko-KR" sz="2200" dirty="0"/>
              <a:t> </a:t>
            </a:r>
            <a:r>
              <a:rPr lang="ko-KR" altLang="en-US" sz="2200" dirty="0"/>
              <a:t>재생성 가능한 파일들은 </a:t>
            </a:r>
            <a:r>
              <a:rPr lang="en-US" altLang="ko-KR" sz="2200" dirty="0"/>
              <a:t>commit</a:t>
            </a:r>
            <a:r>
              <a:rPr lang="ko-KR" altLang="en-US" sz="2200" dirty="0"/>
              <a:t>할 때 제외하는 것이 편하다</a:t>
            </a:r>
            <a:r>
              <a:rPr lang="en-US" altLang="ko-KR" sz="2200" dirty="0"/>
              <a:t>.</a:t>
            </a:r>
          </a:p>
          <a:p>
            <a:endParaRPr lang="en-US" altLang="ko-KR" dirty="0"/>
          </a:p>
          <a:p>
            <a:pPr>
              <a:lnSpc>
                <a:spcPct val="160000"/>
              </a:lnSpc>
            </a:pPr>
            <a:r>
              <a:rPr lang="ko-KR" altLang="en-US" dirty="0"/>
              <a:t>최상위 </a:t>
            </a:r>
            <a:r>
              <a:rPr lang="en-US" altLang="ko-KR" dirty="0"/>
              <a:t>directory</a:t>
            </a:r>
            <a:r>
              <a:rPr lang="ko-KR" altLang="en-US" dirty="0"/>
              <a:t>에 </a:t>
            </a:r>
            <a:r>
              <a:rPr lang="en-US" altLang="ko-KR" dirty="0"/>
              <a:t>.</a:t>
            </a:r>
            <a:r>
              <a:rPr lang="en-US" altLang="ko-KR" dirty="0" err="1"/>
              <a:t>gitignore</a:t>
            </a:r>
            <a:r>
              <a:rPr lang="ko-KR" altLang="en-US" dirty="0"/>
              <a:t> 파일을 만든 후</a:t>
            </a:r>
            <a:r>
              <a:rPr lang="en-US" altLang="ko-KR" dirty="0"/>
              <a:t>, </a:t>
            </a:r>
            <a:r>
              <a:rPr lang="ko-KR" altLang="en-US" dirty="0" err="1"/>
              <a:t>커밋에서</a:t>
            </a:r>
            <a:r>
              <a:rPr lang="ko-KR" altLang="en-US" dirty="0"/>
              <a:t> 제외할 파일을 </a:t>
            </a:r>
            <a:r>
              <a:rPr lang="en-US" altLang="ko-KR" dirty="0"/>
              <a:t>.</a:t>
            </a:r>
            <a:r>
              <a:rPr lang="en-US" altLang="ko-KR" dirty="0" err="1"/>
              <a:t>gitignore</a:t>
            </a:r>
            <a:r>
              <a:rPr lang="en-US" altLang="ko-KR" dirty="0"/>
              <a:t> </a:t>
            </a:r>
            <a:r>
              <a:rPr lang="ko-KR" altLang="en-US" dirty="0"/>
              <a:t>파일에 적는다</a:t>
            </a:r>
            <a:r>
              <a:rPr lang="en-US" altLang="ko-KR" dirty="0"/>
              <a:t>.</a:t>
            </a:r>
          </a:p>
          <a:p>
            <a:r>
              <a:rPr lang="en-US" altLang="ko-KR" dirty="0">
                <a:hlinkClick r:id="rId2"/>
              </a:rPr>
              <a:t>.</a:t>
            </a:r>
            <a:r>
              <a:rPr lang="en-US" altLang="ko-KR" dirty="0" err="1">
                <a:hlinkClick r:id="rId2"/>
              </a:rPr>
              <a:t>gitignore</a:t>
            </a:r>
            <a:r>
              <a:rPr lang="en-US" altLang="ko-KR" dirty="0">
                <a:hlinkClick r:id="rId2"/>
              </a:rPr>
              <a:t> template </a:t>
            </a:r>
            <a:r>
              <a:rPr lang="ko-KR" altLang="en-US" dirty="0">
                <a:hlinkClick r:id="rId2"/>
              </a:rPr>
              <a:t>참고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10988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5EDE8-D8A8-4EA5-936D-EDDC17C00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기초 </a:t>
            </a:r>
            <a:r>
              <a:rPr lang="en-US" altLang="ko-KR" dirty="0"/>
              <a:t>- .</a:t>
            </a:r>
            <a:r>
              <a:rPr lang="en-US" altLang="ko-KR" dirty="0" err="1"/>
              <a:t>gitignore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063A54-824A-4C84-AE97-041F67764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touch .</a:t>
            </a:r>
            <a:r>
              <a:rPr lang="en-US" altLang="ko-KR" b="1" dirty="0" err="1"/>
              <a:t>gitignore</a:t>
            </a:r>
            <a:r>
              <a:rPr lang="en-US" altLang="ko-KR" dirty="0"/>
              <a:t> : .</a:t>
            </a:r>
            <a:r>
              <a:rPr lang="en-US" altLang="ko-KR" dirty="0" err="1"/>
              <a:t>gitignore</a:t>
            </a:r>
            <a:r>
              <a:rPr lang="ko-KR" altLang="en-US" dirty="0"/>
              <a:t> 생성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.</a:t>
            </a:r>
            <a:r>
              <a:rPr lang="en-US" altLang="ko-KR" dirty="0" err="1"/>
              <a:t>gitignore</a:t>
            </a:r>
            <a:r>
              <a:rPr lang="ko-KR" altLang="en-US" dirty="0"/>
              <a:t>을 열고</a:t>
            </a:r>
            <a:r>
              <a:rPr lang="en-US" altLang="ko-KR" dirty="0"/>
              <a:t>, </a:t>
            </a:r>
            <a:r>
              <a:rPr lang="ko-KR" altLang="en-US" dirty="0"/>
              <a:t>제외하고자 하는 파일명 또는 폴더이름</a:t>
            </a:r>
            <a:r>
              <a:rPr lang="en-US" altLang="ko-KR" dirty="0"/>
              <a:t>, </a:t>
            </a:r>
            <a:r>
              <a:rPr lang="ko-KR" altLang="en-US" dirty="0"/>
              <a:t>또는 파일 확장자</a:t>
            </a:r>
            <a:r>
              <a:rPr lang="en-US" altLang="ko-KR" dirty="0"/>
              <a:t>(*.exe</a:t>
            </a:r>
            <a:r>
              <a:rPr lang="ko-KR" altLang="en-US" dirty="0"/>
              <a:t>와 같은 형식</a:t>
            </a:r>
            <a:r>
              <a:rPr lang="en-US" altLang="ko-KR" dirty="0"/>
              <a:t>) </a:t>
            </a:r>
            <a:r>
              <a:rPr lang="ko-KR" altLang="en-US" dirty="0"/>
              <a:t>작성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951872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2055AA-4440-482E-A2EA-47FFEEFA3730}"/>
              </a:ext>
            </a:extLst>
          </p:cNvPr>
          <p:cNvSpPr txBox="1"/>
          <p:nvPr/>
        </p:nvSpPr>
        <p:spPr>
          <a:xfrm>
            <a:off x="3857625" y="2828835"/>
            <a:ext cx="34579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dirty="0"/>
              <a:t>상편 끝</a:t>
            </a:r>
            <a:r>
              <a:rPr lang="en-US" altLang="ko-KR" sz="3600" dirty="0"/>
              <a:t>.</a:t>
            </a:r>
          </a:p>
          <a:p>
            <a:pPr algn="ctr"/>
            <a:r>
              <a:rPr lang="ko-KR" altLang="en-US" sz="3600" dirty="0"/>
              <a:t>하편에서 계속</a:t>
            </a:r>
            <a:r>
              <a:rPr lang="en-US" altLang="ko-KR" sz="3600" dirty="0"/>
              <a:t>…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848433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5F9473-75D3-4194-BEF6-5D714B22A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</a:t>
            </a:r>
            <a:r>
              <a:rPr lang="ko-KR" altLang="en-US" dirty="0"/>
              <a:t>의 구조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084C7F-62EA-4B23-9B24-35A76F271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Repository</a:t>
            </a:r>
            <a:r>
              <a:rPr lang="en-US" altLang="ko-KR" dirty="0"/>
              <a:t>: </a:t>
            </a:r>
            <a:r>
              <a:rPr lang="ko-KR" altLang="en-US" dirty="0"/>
              <a:t>파일의 정보를 갖고 있는 저장소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실제 파일들보다 작은 용량을 가짐</a:t>
            </a:r>
            <a:endParaRPr lang="en-US" altLang="ko-KR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AF613D2-ECD8-491C-880E-2541273AD847}"/>
              </a:ext>
            </a:extLst>
          </p:cNvPr>
          <p:cNvSpPr/>
          <p:nvPr/>
        </p:nvSpPr>
        <p:spPr>
          <a:xfrm>
            <a:off x="1507950" y="4402344"/>
            <a:ext cx="1856874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Working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Directory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ADE1B59-4EE5-4213-9715-2F46F7C451FC}"/>
              </a:ext>
            </a:extLst>
          </p:cNvPr>
          <p:cNvSpPr/>
          <p:nvPr/>
        </p:nvSpPr>
        <p:spPr>
          <a:xfrm>
            <a:off x="3801976" y="4402346"/>
            <a:ext cx="1856874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Staging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Area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AF1B1B3-8D8E-4236-A677-BBF843D9EFDA}"/>
              </a:ext>
            </a:extLst>
          </p:cNvPr>
          <p:cNvSpPr/>
          <p:nvPr/>
        </p:nvSpPr>
        <p:spPr>
          <a:xfrm>
            <a:off x="6096000" y="4402346"/>
            <a:ext cx="1856874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Local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Repository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843CB18-E2F4-4DFC-8164-8A5697D3B425}"/>
              </a:ext>
            </a:extLst>
          </p:cNvPr>
          <p:cNvSpPr/>
          <p:nvPr/>
        </p:nvSpPr>
        <p:spPr>
          <a:xfrm>
            <a:off x="8390024" y="4402345"/>
            <a:ext cx="1856874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Remote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Repository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8" name="왼쪽 중괄호 7">
            <a:extLst>
              <a:ext uri="{FF2B5EF4-FFF2-40B4-BE49-F238E27FC236}">
                <a16:creationId xmlns:a16="http://schemas.microsoft.com/office/drawing/2014/main" id="{85B5C94B-7977-4C69-9337-8BB1AC802AF3}"/>
              </a:ext>
            </a:extLst>
          </p:cNvPr>
          <p:cNvSpPr/>
          <p:nvPr/>
        </p:nvSpPr>
        <p:spPr>
          <a:xfrm rot="5400000">
            <a:off x="4622375" y="1634332"/>
            <a:ext cx="361948" cy="4733925"/>
          </a:xfrm>
          <a:prstGeom prst="leftBrace">
            <a:avLst>
              <a:gd name="adj1" fmla="val 71937"/>
              <a:gd name="adj2" fmla="val 52012"/>
            </a:avLst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52BBB-335A-4578-8A66-E25058C510DB}"/>
              </a:ext>
            </a:extLst>
          </p:cNvPr>
          <p:cNvSpPr txBox="1"/>
          <p:nvPr/>
        </p:nvSpPr>
        <p:spPr>
          <a:xfrm>
            <a:off x="4384004" y="3316051"/>
            <a:ext cx="8098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Local</a:t>
            </a:r>
            <a:endParaRPr lang="ko-KR" altLang="en-US" sz="20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D79C4E-9CCA-4AAB-B1A3-CBDC1B9067CB}"/>
              </a:ext>
            </a:extLst>
          </p:cNvPr>
          <p:cNvSpPr txBox="1"/>
          <p:nvPr/>
        </p:nvSpPr>
        <p:spPr>
          <a:xfrm>
            <a:off x="8768498" y="3801239"/>
            <a:ext cx="11206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Remote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149339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5F9473-75D3-4194-BEF6-5D714B22A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</a:t>
            </a:r>
            <a:r>
              <a:rPr lang="ko-KR" altLang="en-US" dirty="0"/>
              <a:t>의 구조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084C7F-62EA-4B23-9B24-35A76F271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680" y="3002804"/>
            <a:ext cx="4981575" cy="3855196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ko-KR" sz="2000" b="1" dirty="0"/>
              <a:t>Working Directory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sz="2000" dirty="0"/>
              <a:t>: </a:t>
            </a:r>
            <a:r>
              <a:rPr lang="ko-KR" altLang="en-US" sz="2000" dirty="0"/>
              <a:t>현재 작업공간</a:t>
            </a:r>
            <a:r>
              <a:rPr lang="en-US" altLang="ko-KR" sz="2000" dirty="0"/>
              <a:t>. </a:t>
            </a:r>
            <a:r>
              <a:rPr lang="ko-KR" altLang="en-US" sz="2000" dirty="0"/>
              <a:t>파일을 생성</a:t>
            </a:r>
            <a:r>
              <a:rPr lang="en-US" altLang="ko-KR" sz="2000" dirty="0"/>
              <a:t>, </a:t>
            </a:r>
            <a:r>
              <a:rPr lang="ko-KR" altLang="en-US" sz="2000" dirty="0"/>
              <a:t>수정</a:t>
            </a:r>
            <a:r>
              <a:rPr lang="en-US" altLang="ko-KR" sz="2000" dirty="0"/>
              <a:t>, </a:t>
            </a:r>
            <a:r>
              <a:rPr lang="ko-KR" altLang="en-US" sz="2000" dirty="0"/>
              <a:t>삭제하는 것은 </a:t>
            </a:r>
            <a:r>
              <a:rPr lang="en-US" altLang="ko-KR" sz="2000" dirty="0"/>
              <a:t>Working Directory</a:t>
            </a:r>
            <a:r>
              <a:rPr lang="ko-KR" altLang="en-US" sz="2000" dirty="0"/>
              <a:t>에서 일어나는 일</a:t>
            </a:r>
            <a:r>
              <a:rPr lang="en-US" altLang="ko-KR" sz="2000" dirty="0"/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sz="2000" b="1" dirty="0"/>
              <a:t>Staging Area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sz="1600" dirty="0"/>
              <a:t>: </a:t>
            </a:r>
            <a:r>
              <a:rPr lang="en-US" altLang="ko-KR" sz="1800" dirty="0"/>
              <a:t>Working Directory</a:t>
            </a:r>
            <a:r>
              <a:rPr lang="ko-KR" altLang="en-US" sz="1800" dirty="0"/>
              <a:t>에서 작업한 것을 </a:t>
            </a:r>
            <a:r>
              <a:rPr lang="en-US" altLang="ko-KR" sz="1800" dirty="0"/>
              <a:t>Local Repository</a:t>
            </a:r>
            <a:r>
              <a:rPr lang="ko-KR" altLang="en-US" sz="1800" dirty="0"/>
              <a:t>에 올리기 전</a:t>
            </a:r>
            <a:r>
              <a:rPr lang="en-US" altLang="ko-KR" sz="1800" dirty="0"/>
              <a:t>. </a:t>
            </a:r>
            <a:r>
              <a:rPr lang="ko-KR" altLang="en-US" sz="1800" dirty="0"/>
              <a:t>어떤 파일을 올릴 것인지 선택함</a:t>
            </a:r>
            <a:r>
              <a:rPr lang="en-US" altLang="ko-KR" sz="1800" dirty="0"/>
              <a:t>.</a:t>
            </a:r>
            <a:endParaRPr lang="en-US" altLang="ko-KR" sz="16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AF613D2-ECD8-491C-880E-2541273AD847}"/>
              </a:ext>
            </a:extLst>
          </p:cNvPr>
          <p:cNvSpPr/>
          <p:nvPr/>
        </p:nvSpPr>
        <p:spPr>
          <a:xfrm>
            <a:off x="1611169" y="1560718"/>
            <a:ext cx="1856874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Working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Directory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ADE1B59-4EE5-4213-9715-2F46F7C451FC}"/>
              </a:ext>
            </a:extLst>
          </p:cNvPr>
          <p:cNvSpPr/>
          <p:nvPr/>
        </p:nvSpPr>
        <p:spPr>
          <a:xfrm>
            <a:off x="3905195" y="1560720"/>
            <a:ext cx="1856874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Staging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Area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AF1B1B3-8D8E-4236-A677-BBF843D9EFDA}"/>
              </a:ext>
            </a:extLst>
          </p:cNvPr>
          <p:cNvSpPr/>
          <p:nvPr/>
        </p:nvSpPr>
        <p:spPr>
          <a:xfrm>
            <a:off x="6199219" y="1560720"/>
            <a:ext cx="1856874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Local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Repository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843CB18-E2F4-4DFC-8164-8A5697D3B425}"/>
              </a:ext>
            </a:extLst>
          </p:cNvPr>
          <p:cNvSpPr/>
          <p:nvPr/>
        </p:nvSpPr>
        <p:spPr>
          <a:xfrm>
            <a:off x="8493243" y="1560719"/>
            <a:ext cx="1856874" cy="11229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Remote</a:t>
            </a:r>
          </a:p>
          <a:p>
            <a:pPr algn="ctr"/>
            <a:r>
              <a:rPr lang="en-US" altLang="ko-KR" b="1" dirty="0">
                <a:solidFill>
                  <a:sysClr val="windowText" lastClr="000000"/>
                </a:solidFill>
              </a:rPr>
              <a:t>Repository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C19CA5D-55FF-4A23-98E3-B5C86B8C2CEC}"/>
              </a:ext>
            </a:extLst>
          </p:cNvPr>
          <p:cNvSpPr txBox="1">
            <a:spLocks/>
          </p:cNvSpPr>
          <p:nvPr/>
        </p:nvSpPr>
        <p:spPr>
          <a:xfrm>
            <a:off x="6656920" y="3002804"/>
            <a:ext cx="4981575" cy="329565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ko-KR" sz="2000" b="1" dirty="0"/>
              <a:t>Local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Repository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sz="2000" dirty="0"/>
              <a:t>: Git</a:t>
            </a:r>
            <a:r>
              <a:rPr lang="ko-KR" altLang="en-US" sz="2000" dirty="0"/>
              <a:t>으로 관리되는 폴더가 저장되는 </a:t>
            </a:r>
            <a:endParaRPr lang="en-US" altLang="ko-KR" sz="2000" dirty="0"/>
          </a:p>
          <a:p>
            <a:pPr marL="0" indent="0">
              <a:lnSpc>
                <a:spcPct val="120000"/>
              </a:lnSpc>
              <a:buNone/>
            </a:pPr>
            <a:r>
              <a:rPr lang="ko-KR" altLang="en-US" sz="2000" dirty="0"/>
              <a:t>  내 컴퓨터 상의 </a:t>
            </a:r>
            <a:r>
              <a:rPr lang="en-US" altLang="ko-KR" sz="2000" dirty="0"/>
              <a:t>repository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ko-KR" sz="2000" dirty="0"/>
          </a:p>
          <a:p>
            <a:pPr>
              <a:lnSpc>
                <a:spcPct val="120000"/>
              </a:lnSpc>
            </a:pPr>
            <a:r>
              <a:rPr lang="en-US" altLang="ko-KR" sz="2000" b="1" dirty="0"/>
              <a:t>Remote Repository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sz="2000" dirty="0"/>
              <a:t>: GitHub</a:t>
            </a:r>
            <a:r>
              <a:rPr lang="ko-KR" altLang="en-US" sz="2000" dirty="0"/>
              <a:t>와 같이 외부에 있는 </a:t>
            </a:r>
            <a:r>
              <a:rPr lang="en-US" altLang="ko-KR" sz="2000" dirty="0"/>
              <a:t>repository.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ko-KR" altLang="en-US" sz="2000" dirty="0"/>
              <a:t>폴더가 원격으로 저장되는 공간</a:t>
            </a:r>
            <a:r>
              <a:rPr lang="en-US" altLang="ko-KR" sz="2000" dirty="0"/>
              <a:t>. (</a:t>
            </a:r>
            <a:r>
              <a:rPr lang="en-US" altLang="ko-KR" sz="2000" dirty="0" err="1"/>
              <a:t>github</a:t>
            </a:r>
            <a:r>
              <a:rPr lang="en-US" altLang="ko-KR" sz="2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36912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B0B0BF-4EA5-4529-95EB-208E40C14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기초 </a:t>
            </a:r>
            <a:r>
              <a:rPr lang="en-US" altLang="ko-KR" dirty="0"/>
              <a:t>– </a:t>
            </a:r>
            <a:r>
              <a:rPr lang="ko-KR" altLang="en-US" dirty="0"/>
              <a:t>사용자 정보 등록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CDD8F4D7-DBA8-445A-8DB8-FF2956FF86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사용자 이름과 이메일 주소를 설정해야 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b="1" dirty="0"/>
              <a:t>git config --global user.name “Hong Gil Dong”</a:t>
            </a:r>
          </a:p>
          <a:p>
            <a:r>
              <a:rPr lang="en-US" altLang="ko-KR" b="1" dirty="0"/>
              <a:t>git config --global </a:t>
            </a:r>
            <a:r>
              <a:rPr lang="en-US" altLang="ko-KR" b="1" dirty="0" err="1"/>
              <a:t>user.email</a:t>
            </a:r>
            <a:r>
              <a:rPr lang="en-US" altLang="ko-KR" b="1" dirty="0"/>
              <a:t> “GilDong@khu.ac.kr” 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b="1" dirty="0"/>
          </a:p>
          <a:p>
            <a:r>
              <a:rPr lang="en-US" altLang="ko-KR" b="1" dirty="0"/>
              <a:t>git config --list</a:t>
            </a:r>
            <a:r>
              <a:rPr lang="en-US" altLang="ko-KR" dirty="0"/>
              <a:t> : </a:t>
            </a:r>
            <a:r>
              <a:rPr lang="ko-KR" altLang="en-US" dirty="0"/>
              <a:t>설정한 정보 확인 가능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C49DE55-A9E3-4129-BB38-B6416D718F60}"/>
              </a:ext>
            </a:extLst>
          </p:cNvPr>
          <p:cNvCxnSpPr>
            <a:cxnSpLocks/>
          </p:cNvCxnSpPr>
          <p:nvPr/>
        </p:nvCxnSpPr>
        <p:spPr>
          <a:xfrm>
            <a:off x="6372225" y="3819525"/>
            <a:ext cx="3305175" cy="0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1069CD4-F864-4918-BA61-1325EA3DEAFD}"/>
              </a:ext>
            </a:extLst>
          </p:cNvPr>
          <p:cNvSpPr txBox="1"/>
          <p:nvPr/>
        </p:nvSpPr>
        <p:spPr>
          <a:xfrm>
            <a:off x="4889154" y="3883771"/>
            <a:ext cx="6085320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chemeClr val="accent5">
                    <a:lumMod val="50000"/>
                  </a:schemeClr>
                </a:solidFill>
              </a:rPr>
              <a:t>이후 </a:t>
            </a:r>
            <a:r>
              <a:rPr lang="en-US" altLang="ko-KR" sz="1400" b="1" dirty="0" err="1">
                <a:solidFill>
                  <a:schemeClr val="accent5">
                    <a:lumMod val="50000"/>
                  </a:schemeClr>
                </a:solidFill>
              </a:rPr>
              <a:t>github</a:t>
            </a:r>
            <a:r>
              <a:rPr lang="en-US" altLang="ko-KR" sz="1400" b="1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ko-KR" altLang="en-US" sz="1400" b="1" dirty="0">
                <a:solidFill>
                  <a:schemeClr val="accent5">
                    <a:lumMod val="50000"/>
                  </a:schemeClr>
                </a:solidFill>
              </a:rPr>
              <a:t>가입 시</a:t>
            </a:r>
            <a:r>
              <a:rPr lang="en-US" altLang="ko-KR" sz="1400" b="1" dirty="0">
                <a:solidFill>
                  <a:schemeClr val="accent5">
                    <a:lumMod val="50000"/>
                  </a:schemeClr>
                </a:solidFill>
              </a:rPr>
              <a:t>,</a:t>
            </a:r>
            <a:r>
              <a:rPr lang="ko-KR" altLang="en-US" sz="1400" b="1" dirty="0">
                <a:solidFill>
                  <a:schemeClr val="accent5">
                    <a:lumMod val="50000"/>
                  </a:schemeClr>
                </a:solidFill>
              </a:rPr>
              <a:t> 이 이메일과 같은 계정으로 가입하는 게 권장되므로</a:t>
            </a:r>
            <a:endParaRPr lang="en-US" altLang="ko-KR" sz="1400" b="1" dirty="0">
              <a:solidFill>
                <a:schemeClr val="accent5">
                  <a:lumMod val="50000"/>
                </a:schemeClr>
              </a:solidFill>
            </a:endParaRPr>
          </a:p>
          <a:p>
            <a:pPr algn="ctr"/>
            <a:r>
              <a:rPr lang="ko-KR" altLang="en-US" sz="1400" b="1" dirty="0">
                <a:solidFill>
                  <a:schemeClr val="accent5">
                    <a:lumMod val="50000"/>
                  </a:schemeClr>
                </a:solidFill>
              </a:rPr>
              <a:t>이를 참고하여 입력한다</a:t>
            </a:r>
            <a:r>
              <a:rPr lang="en-US" altLang="ko-KR" sz="1400" b="1" dirty="0">
                <a:solidFill>
                  <a:schemeClr val="accent5">
                    <a:lumMod val="50000"/>
                  </a:schemeClr>
                </a:solidFill>
              </a:rPr>
              <a:t>.</a:t>
            </a:r>
          </a:p>
          <a:p>
            <a:pPr algn="ctr"/>
            <a:r>
              <a:rPr lang="ko-KR" altLang="en-US" sz="1400" b="1" dirty="0">
                <a:solidFill>
                  <a:schemeClr val="accent5">
                    <a:lumMod val="50000"/>
                  </a:schemeClr>
                </a:solidFill>
              </a:rPr>
              <a:t>그리고 </a:t>
            </a:r>
            <a:r>
              <a:rPr lang="en-US" altLang="ko-KR" sz="1400" b="1" dirty="0" err="1">
                <a:solidFill>
                  <a:schemeClr val="accent5">
                    <a:lumMod val="50000"/>
                  </a:schemeClr>
                </a:solidFill>
              </a:rPr>
              <a:t>Github</a:t>
            </a:r>
            <a:r>
              <a:rPr lang="ko-KR" altLang="en-US" sz="1400" b="1" dirty="0">
                <a:solidFill>
                  <a:schemeClr val="accent5">
                    <a:lumMod val="50000"/>
                  </a:schemeClr>
                </a:solidFill>
              </a:rPr>
              <a:t>에서 학교 아이디를 쓰면 </a:t>
            </a:r>
            <a:r>
              <a:rPr lang="en-US" altLang="ko-KR" sz="1400" b="1" dirty="0">
                <a:solidFill>
                  <a:schemeClr val="accent5">
                    <a:lumMod val="50000"/>
                  </a:schemeClr>
                </a:solidFill>
              </a:rPr>
              <a:t>PRO </a:t>
            </a:r>
            <a:r>
              <a:rPr lang="ko-KR" altLang="en-US" sz="1400" b="1" dirty="0">
                <a:solidFill>
                  <a:schemeClr val="accent5">
                    <a:lumMod val="50000"/>
                  </a:schemeClr>
                </a:solidFill>
              </a:rPr>
              <a:t>계정 혜택이 있으므로</a:t>
            </a:r>
            <a:endParaRPr lang="en-US" altLang="ko-KR" sz="1400" b="1" dirty="0">
              <a:solidFill>
                <a:schemeClr val="accent5">
                  <a:lumMod val="50000"/>
                </a:schemeClr>
              </a:solidFill>
            </a:endParaRPr>
          </a:p>
          <a:p>
            <a:pPr algn="ctr"/>
            <a:r>
              <a:rPr lang="ko-KR" altLang="en-US" sz="1600" b="1" dirty="0">
                <a:solidFill>
                  <a:schemeClr val="accent2"/>
                </a:solidFill>
              </a:rPr>
              <a:t>학교 계정을 쓰는 것이 좋다</a:t>
            </a:r>
            <a:r>
              <a:rPr lang="en-US" altLang="ko-KR" sz="1600" b="1" dirty="0">
                <a:solidFill>
                  <a:schemeClr val="accent2"/>
                </a:solidFill>
              </a:rPr>
              <a:t>.</a:t>
            </a:r>
            <a:endParaRPr lang="ko-KR" altLang="en-US" sz="14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2169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B0B0BF-4EA5-4529-95EB-208E40C14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기초 </a:t>
            </a:r>
            <a:r>
              <a:rPr lang="en-US" altLang="ko-KR" dirty="0"/>
              <a:t>– git </a:t>
            </a:r>
            <a:r>
              <a:rPr lang="en-US" altLang="ko-KR" dirty="0" err="1"/>
              <a:t>init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C000AD-7017-4CE0-B081-2FEBC3F90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git </a:t>
            </a:r>
            <a:r>
              <a:rPr lang="en-US" altLang="ko-KR" b="1" dirty="0" err="1"/>
              <a:t>init</a:t>
            </a:r>
            <a:r>
              <a:rPr lang="en-US" altLang="ko-KR" dirty="0"/>
              <a:t>: </a:t>
            </a:r>
            <a:r>
              <a:rPr lang="ko-KR" altLang="en-US" dirty="0"/>
              <a:t>현재 폴더에서 </a:t>
            </a:r>
            <a:r>
              <a:rPr lang="en-US" altLang="ko-KR" dirty="0"/>
              <a:t>git </a:t>
            </a:r>
            <a:r>
              <a:rPr lang="ko-KR" altLang="en-US" dirty="0"/>
              <a:t>시작</a:t>
            </a:r>
            <a:endParaRPr lang="en-US" altLang="ko-KR" dirty="0"/>
          </a:p>
          <a:p>
            <a:r>
              <a:rPr lang="en-US" altLang="ko-KR" b="1" dirty="0"/>
              <a:t>.git</a:t>
            </a:r>
            <a:r>
              <a:rPr lang="en-US" altLang="ko-KR" dirty="0"/>
              <a:t>(</a:t>
            </a:r>
            <a:r>
              <a:rPr lang="ko-KR" altLang="en-US" dirty="0"/>
              <a:t>숨겨진 폴더</a:t>
            </a:r>
            <a:r>
              <a:rPr lang="en-US" altLang="ko-KR" dirty="0"/>
              <a:t>)</a:t>
            </a:r>
            <a:r>
              <a:rPr lang="ko-KR" altLang="en-US" dirty="0"/>
              <a:t>가 생성됨</a:t>
            </a:r>
            <a:r>
              <a:rPr lang="en-US" altLang="ko-KR" dirty="0"/>
              <a:t>. </a:t>
            </a:r>
            <a:r>
              <a:rPr lang="ko-KR" altLang="en-US" dirty="0"/>
              <a:t>이 폴더에 들어갈 일은 없음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         before                                      after </a:t>
            </a:r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491534B-DDCC-4EC5-B219-1DB2761A7EBA}"/>
              </a:ext>
            </a:extLst>
          </p:cNvPr>
          <p:cNvGrpSpPr/>
          <p:nvPr/>
        </p:nvGrpSpPr>
        <p:grpSpPr>
          <a:xfrm>
            <a:off x="-548008" y="4099218"/>
            <a:ext cx="6584047" cy="1976438"/>
            <a:chOff x="-548008" y="4099218"/>
            <a:chExt cx="6584047" cy="1976438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51631D3F-6C00-419F-B86B-E0A99FE5E2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548008" y="4099218"/>
              <a:ext cx="6584047" cy="1976438"/>
            </a:xfrm>
            <a:prstGeom prst="rect">
              <a:avLst/>
            </a:prstGeom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EFFC186F-2DDF-44A9-91EC-FE2BE80F20DA}"/>
                </a:ext>
              </a:extLst>
            </p:cNvPr>
            <p:cNvSpPr/>
            <p:nvPr/>
          </p:nvSpPr>
          <p:spPr>
            <a:xfrm>
              <a:off x="3686175" y="5524500"/>
              <a:ext cx="590550" cy="20955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6831064-EF29-45E1-B778-DFED5E5BDE14}"/>
              </a:ext>
            </a:extLst>
          </p:cNvPr>
          <p:cNvGrpSpPr/>
          <p:nvPr/>
        </p:nvGrpSpPr>
        <p:grpSpPr>
          <a:xfrm>
            <a:off x="6262148" y="4099218"/>
            <a:ext cx="6357938" cy="2393657"/>
            <a:chOff x="6262148" y="4099218"/>
            <a:chExt cx="6357938" cy="2393657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24319716-6845-46AB-9E76-134E3ED1E3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62148" y="4099218"/>
              <a:ext cx="6357938" cy="2393657"/>
            </a:xfrm>
            <a:prstGeom prst="rect">
              <a:avLst/>
            </a:prstGeom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6220AB6-ADB7-4B57-806D-EF04A561FF81}"/>
                </a:ext>
              </a:extLst>
            </p:cNvPr>
            <p:cNvSpPr/>
            <p:nvPr/>
          </p:nvSpPr>
          <p:spPr>
            <a:xfrm>
              <a:off x="9967592" y="5305425"/>
              <a:ext cx="700408" cy="2286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67442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10694</TotalTime>
  <Words>2039</Words>
  <Application>Microsoft Office PowerPoint</Application>
  <PresentationFormat>와이드스크린</PresentationFormat>
  <Paragraphs>446</Paragraphs>
  <Slides>53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53</vt:i4>
      </vt:variant>
    </vt:vector>
  </HeadingPairs>
  <TitlesOfParts>
    <vt:vector size="57" baseType="lpstr">
      <vt:lpstr>맑은 고딕</vt:lpstr>
      <vt:lpstr>Arial</vt:lpstr>
      <vt:lpstr>Wingdings</vt:lpstr>
      <vt:lpstr>Office 테마</vt:lpstr>
      <vt:lpstr>Git 교육자료 상편</vt:lpstr>
      <vt:lpstr>목차</vt:lpstr>
      <vt:lpstr>Git이란?</vt:lpstr>
      <vt:lpstr>Github이란?</vt:lpstr>
      <vt:lpstr>Github가 왜 필요한가?</vt:lpstr>
      <vt:lpstr>Git의 구조</vt:lpstr>
      <vt:lpstr>Git의 구조</vt:lpstr>
      <vt:lpstr>Git 기초 – 사용자 정보 등록</vt:lpstr>
      <vt:lpstr>Git 기초 – git init</vt:lpstr>
      <vt:lpstr>Git 기초 – git add</vt:lpstr>
      <vt:lpstr>Git 기초 – git commit</vt:lpstr>
      <vt:lpstr>Git 실습 1 – git add &amp; git commit</vt:lpstr>
      <vt:lpstr>Git 실습 1 – git add &amp; git commit</vt:lpstr>
      <vt:lpstr>Git 기초 – git status</vt:lpstr>
      <vt:lpstr>Git 실습 2 – git add &amp; git commit</vt:lpstr>
      <vt:lpstr>Git 실습 2 – git status</vt:lpstr>
      <vt:lpstr>Git 실습 2 – git status</vt:lpstr>
      <vt:lpstr>Git 기초 – git checkout</vt:lpstr>
      <vt:lpstr>Git 실습 3 – git checkout</vt:lpstr>
      <vt:lpstr>Git 실습 3 – git checkout</vt:lpstr>
      <vt:lpstr>Git 실습 3 – git checkout</vt:lpstr>
      <vt:lpstr>Git 실습 3 – git checkout</vt:lpstr>
      <vt:lpstr>Git 기초 – git push</vt:lpstr>
      <vt:lpstr>Git 기초 – git clone/pull/fetch의 차이</vt:lpstr>
      <vt:lpstr>Git 기초 – git clone</vt:lpstr>
      <vt:lpstr>Git 실습 4 – remote repository 생성</vt:lpstr>
      <vt:lpstr>Git 실습 4 – remote repository 생성</vt:lpstr>
      <vt:lpstr>Git 실습 4 – remote repository 생성</vt:lpstr>
      <vt:lpstr>Git 실습 5 – git clone &amp; git push</vt:lpstr>
      <vt:lpstr>Git 실습 5 – git clone &amp; git push</vt:lpstr>
      <vt:lpstr>Git 실습 5 – git clone &amp; git push</vt:lpstr>
      <vt:lpstr>Git 실습 5 – git clone &amp; git push</vt:lpstr>
      <vt:lpstr>Git 실습 5 – git clone &amp; git push</vt:lpstr>
      <vt:lpstr>Git 실습 5 – git clone &amp; git push</vt:lpstr>
      <vt:lpstr>Git 실습 5 – git clone &amp; git push</vt:lpstr>
      <vt:lpstr>Git 실습 5 – git clone &amp; git push</vt:lpstr>
      <vt:lpstr>Git 실습 5 – git clone &amp; git push</vt:lpstr>
      <vt:lpstr>Git 실습 5 – git clone &amp; git push</vt:lpstr>
      <vt:lpstr>Git 실습 5 – git clone &amp; git push</vt:lpstr>
      <vt:lpstr>Git 실습 5 – git clone &amp; git push</vt:lpstr>
      <vt:lpstr>Git 기초 – git remote add</vt:lpstr>
      <vt:lpstr>Git 기초 – git fetch &amp; git pull</vt:lpstr>
      <vt:lpstr>Git 기초 – git fetch &amp; git pull</vt:lpstr>
      <vt:lpstr>Git 기초 – git fetch &amp; git pull</vt:lpstr>
      <vt:lpstr>Git 기초 – git clone/pull/fetch 정리</vt:lpstr>
      <vt:lpstr>Git 실습 6</vt:lpstr>
      <vt:lpstr>Git 실습 6 – ① git remote &amp; git pull</vt:lpstr>
      <vt:lpstr>Git 실습 6 – ② git remote &amp; git pull</vt:lpstr>
      <vt:lpstr>Git 실습 6 – ③ git add &amp; git commit &amp; git push</vt:lpstr>
      <vt:lpstr>Git 실습 6 – ③ git add &amp; git commit &amp; git push</vt:lpstr>
      <vt:lpstr>Git 기초 - .gitignore</vt:lpstr>
      <vt:lpstr>Git 기초 - .gitignore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교육자료</dc:title>
  <dc:creator>서 주원</dc:creator>
  <cp:lastModifiedBy>Park Min Yeong</cp:lastModifiedBy>
  <cp:revision>308</cp:revision>
  <dcterms:created xsi:type="dcterms:W3CDTF">2019-01-10T16:47:44Z</dcterms:created>
  <dcterms:modified xsi:type="dcterms:W3CDTF">2021-01-07T06:21:34Z</dcterms:modified>
</cp:coreProperties>
</file>

<file path=docProps/thumbnail.jpeg>
</file>